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9"/>
  </p:notesMasterIdLst>
  <p:sldIdLst>
    <p:sldId id="279" r:id="rId2"/>
    <p:sldId id="257" r:id="rId3"/>
    <p:sldId id="258" r:id="rId4"/>
    <p:sldId id="259" r:id="rId5"/>
    <p:sldId id="260" r:id="rId6"/>
    <p:sldId id="280" r:id="rId7"/>
    <p:sldId id="282" r:id="rId8"/>
    <p:sldId id="283" r:id="rId9"/>
    <p:sldId id="284" r:id="rId10"/>
    <p:sldId id="285" r:id="rId11"/>
    <p:sldId id="286" r:id="rId12"/>
    <p:sldId id="287" r:id="rId13"/>
    <p:sldId id="288" r:id="rId14"/>
    <p:sldId id="289" r:id="rId15"/>
    <p:sldId id="281" r:id="rId16"/>
    <p:sldId id="262" r:id="rId17"/>
    <p:sldId id="278" r:id="rId18"/>
  </p:sldIdLst>
  <p:sldSz cx="9144000" cy="6858000" type="screen4x3"/>
  <p:notesSz cx="6858000" cy="92900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6877" autoAdjust="0"/>
  </p:normalViewPr>
  <p:slideViewPr>
    <p:cSldViewPr>
      <p:cViewPr>
        <p:scale>
          <a:sx n="101" d="100"/>
          <a:sy n="101" d="100"/>
        </p:scale>
        <p:origin x="-264" y="-66"/>
      </p:cViewPr>
      <p:guideLst>
        <p:guide orient="horz" pos="2160"/>
        <p:guide pos="2880"/>
      </p:guideLst>
    </p:cSldViewPr>
  </p:slideViewPr>
  <p:notesTextViewPr>
    <p:cViewPr>
      <p:scale>
        <a:sx n="100" d="100"/>
        <a:sy n="100" d="100"/>
      </p:scale>
      <p:origin x="0" y="174"/>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50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4503"/>
          </a:xfrm>
          <a:prstGeom prst="rect">
            <a:avLst/>
          </a:prstGeom>
        </p:spPr>
        <p:txBody>
          <a:bodyPr vert="horz" lIns="91440" tIns="45720" rIns="91440" bIns="45720" rtlCol="0"/>
          <a:lstStyle>
            <a:lvl1pPr algn="r">
              <a:defRPr sz="1200"/>
            </a:lvl1pPr>
          </a:lstStyle>
          <a:p>
            <a:fld id="{98D65DFC-2424-4DE8-8728-FFAEEE07E75A}" type="datetimeFigureOut">
              <a:rPr lang="en-US" smtClean="0"/>
              <a:pPr/>
              <a:t>9/27/2011</a:t>
            </a:fld>
            <a:endParaRPr lang="en-US"/>
          </a:p>
        </p:txBody>
      </p:sp>
      <p:sp>
        <p:nvSpPr>
          <p:cNvPr id="4" name="Slide Image Placeholder 3"/>
          <p:cNvSpPr>
            <a:spLocks noGrp="1" noRot="1" noChangeAspect="1"/>
          </p:cNvSpPr>
          <p:nvPr>
            <p:ph type="sldImg" idx="2"/>
          </p:nvPr>
        </p:nvSpPr>
        <p:spPr>
          <a:xfrm>
            <a:off x="1108075" y="696913"/>
            <a:ext cx="4641850" cy="34829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12774"/>
            <a:ext cx="5486400" cy="418052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3935"/>
            <a:ext cx="2971800" cy="464503"/>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3935"/>
            <a:ext cx="2971800" cy="464503"/>
          </a:xfrm>
          <a:prstGeom prst="rect">
            <a:avLst/>
          </a:prstGeom>
        </p:spPr>
        <p:txBody>
          <a:bodyPr vert="horz" lIns="91440" tIns="45720" rIns="91440" bIns="45720" rtlCol="0" anchor="b"/>
          <a:lstStyle>
            <a:lvl1pPr algn="r">
              <a:defRPr sz="1200"/>
            </a:lvl1pPr>
          </a:lstStyle>
          <a:p>
            <a:fld id="{B5582C22-721A-431B-855F-3C309CE0FFF7}" type="slidenum">
              <a:rPr lang="en-US" smtClean="0"/>
              <a:pPr/>
              <a:t>‹#›</a:t>
            </a:fld>
            <a:endParaRPr lang="en-US"/>
          </a:p>
        </p:txBody>
      </p:sp>
    </p:spTree>
    <p:extLst>
      <p:ext uri="{BB962C8B-B14F-4D97-AF65-F5344CB8AC3E}">
        <p14:creationId xmlns:p14="http://schemas.microsoft.com/office/powerpoint/2010/main" val="17648138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Introductions</a:t>
            </a:r>
            <a:endParaRPr lang="en-US" dirty="0"/>
          </a:p>
        </p:txBody>
      </p:sp>
      <p:sp>
        <p:nvSpPr>
          <p:cNvPr id="4" name="Slide Number Placeholder 3"/>
          <p:cNvSpPr>
            <a:spLocks noGrp="1"/>
          </p:cNvSpPr>
          <p:nvPr>
            <p:ph type="sldNum" sz="quarter" idx="10"/>
          </p:nvPr>
        </p:nvSpPr>
        <p:spPr/>
        <p:txBody>
          <a:bodyPr/>
          <a:lstStyle/>
          <a:p>
            <a:fld id="{B5582C22-721A-431B-855F-3C309CE0FFF7}"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Ask attendees for other items.</a:t>
            </a:r>
          </a:p>
          <a:p>
            <a:endParaRPr lang="en-US" dirty="0"/>
          </a:p>
        </p:txBody>
      </p:sp>
      <p:sp>
        <p:nvSpPr>
          <p:cNvPr id="4" name="Slide Number Placeholder 3"/>
          <p:cNvSpPr>
            <a:spLocks noGrp="1"/>
          </p:cNvSpPr>
          <p:nvPr>
            <p:ph type="sldNum" sz="quarter" idx="10"/>
          </p:nvPr>
        </p:nvSpPr>
        <p:spPr/>
        <p:txBody>
          <a:bodyPr/>
          <a:lstStyle/>
          <a:p>
            <a:fld id="{B5582C22-721A-431B-855F-3C309CE0FFF7}" type="slidenum">
              <a:rPr lang="en-US" smtClean="0"/>
              <a:pPr/>
              <a:t>11</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Discuss information to collect for pre-certified vendors, business contractor licenses (DPOR), insurance, resources and availability,  pricing, emergency contact information, SWAM certification (DMBE) and </a:t>
            </a:r>
            <a:r>
              <a:rPr lang="en-US" dirty="0" err="1" smtClean="0"/>
              <a:t>eVA</a:t>
            </a:r>
            <a:r>
              <a:rPr lang="en-US" dirty="0" smtClean="0"/>
              <a:t> registration (DPS)(if applicable), and State Corporation Commission (state only).</a:t>
            </a:r>
          </a:p>
          <a:p>
            <a:endParaRPr lang="en-US" dirty="0" smtClean="0"/>
          </a:p>
          <a:p>
            <a:r>
              <a:rPr lang="en-US" dirty="0" smtClean="0"/>
              <a:t>Considerations: risk, vendor dependability, jurisdictional  procurement policies and procedures.</a:t>
            </a:r>
          </a:p>
          <a:p>
            <a:endParaRPr lang="en-US" dirty="0" smtClean="0"/>
          </a:p>
          <a:p>
            <a:r>
              <a:rPr lang="en-US" dirty="0" smtClean="0"/>
              <a:t>Stay in touch with vendors and keep information updated. </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B5582C22-721A-431B-855F-3C309CE0FFF7}" type="slidenum">
              <a:rPr lang="en-US" smtClean="0"/>
              <a:pPr/>
              <a:t>12</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Provide a copy of</a:t>
            </a:r>
            <a:r>
              <a:rPr lang="en-US" baseline="0" dirty="0" smtClean="0"/>
              <a:t> Title 44 and the Stafford act.  </a:t>
            </a:r>
            <a:endParaRPr lang="en-US" dirty="0" smtClean="0"/>
          </a:p>
          <a:p>
            <a:endParaRPr lang="en-US" dirty="0"/>
          </a:p>
        </p:txBody>
      </p:sp>
      <p:sp>
        <p:nvSpPr>
          <p:cNvPr id="4" name="Slide Number Placeholder 3"/>
          <p:cNvSpPr>
            <a:spLocks noGrp="1"/>
          </p:cNvSpPr>
          <p:nvPr>
            <p:ph type="sldNum" sz="quarter" idx="10"/>
          </p:nvPr>
        </p:nvSpPr>
        <p:spPr/>
        <p:txBody>
          <a:bodyPr/>
          <a:lstStyle/>
          <a:p>
            <a:fld id="{B5582C22-721A-431B-855F-3C309CE0FFF7}" type="slidenum">
              <a:rPr lang="en-US" smtClean="0"/>
              <a:pPr/>
              <a:t>13</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You should be aware of regional and state plans such as RCPT and Tidewater regional response contracts.</a:t>
            </a:r>
            <a:endParaRPr lang="en-US" dirty="0"/>
          </a:p>
        </p:txBody>
      </p:sp>
      <p:sp>
        <p:nvSpPr>
          <p:cNvPr id="4" name="Slide Number Placeholder 3"/>
          <p:cNvSpPr>
            <a:spLocks noGrp="1"/>
          </p:cNvSpPr>
          <p:nvPr>
            <p:ph type="sldNum" sz="quarter" idx="10"/>
          </p:nvPr>
        </p:nvSpPr>
        <p:spPr/>
        <p:txBody>
          <a:bodyPr/>
          <a:lstStyle/>
          <a:p>
            <a:fld id="{B5582C22-721A-431B-855F-3C309CE0FFF7}" type="slidenum">
              <a:rPr lang="en-US" smtClean="0"/>
              <a:pPr/>
              <a:t>14</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US" sz="1200" dirty="0" smtClean="0">
                <a:solidFill>
                  <a:schemeClr val="tx2">
                    <a:lumMod val="60000"/>
                    <a:lumOff val="40000"/>
                  </a:schemeClr>
                </a:solidFill>
              </a:rPr>
              <a:t>Title 44, Emergency Services &amp; Disaster Law (Code of VA)</a:t>
            </a:r>
          </a:p>
          <a:p>
            <a:endParaRPr lang="en-US" sz="1200" dirty="0" smtClean="0">
              <a:solidFill>
                <a:schemeClr val="tx2">
                  <a:lumMod val="60000"/>
                  <a:lumOff val="40000"/>
                </a:schemeClr>
              </a:solidFill>
            </a:endParaRPr>
          </a:p>
          <a:p>
            <a:pPr>
              <a:buFont typeface="Arial" pitchFamily="34" charset="0"/>
              <a:buChar char="•"/>
            </a:pPr>
            <a:r>
              <a:rPr lang="en-US" sz="1200" dirty="0" smtClean="0">
                <a:solidFill>
                  <a:schemeClr val="tx2">
                    <a:lumMod val="60000"/>
                    <a:lumOff val="40000"/>
                  </a:schemeClr>
                </a:solidFill>
              </a:rPr>
              <a:t>Robert T. Stafford Relief &amp; Emergency Assistance Act (42 U.S.C., 5121-5206)</a:t>
            </a:r>
          </a:p>
          <a:p>
            <a:endParaRPr lang="en-US" dirty="0"/>
          </a:p>
        </p:txBody>
      </p:sp>
      <p:sp>
        <p:nvSpPr>
          <p:cNvPr id="4" name="Slide Number Placeholder 3"/>
          <p:cNvSpPr>
            <a:spLocks noGrp="1"/>
          </p:cNvSpPr>
          <p:nvPr>
            <p:ph type="sldNum" sz="quarter" idx="10"/>
          </p:nvPr>
        </p:nvSpPr>
        <p:spPr/>
        <p:txBody>
          <a:bodyPr/>
          <a:lstStyle/>
          <a:p>
            <a:fld id="{B5582C22-721A-431B-855F-3C309CE0FFF7}" type="slidenum">
              <a:rPr lang="en-US" smtClean="0"/>
              <a:pPr/>
              <a:t>15</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28600" indent="-228600">
              <a:buAutoNum type="arabicParenR"/>
            </a:pPr>
            <a:r>
              <a:rPr lang="en-US" dirty="0" smtClean="0"/>
              <a:t>What is our role? To procure goods and services at the right quantity, quantity,</a:t>
            </a:r>
            <a:r>
              <a:rPr lang="en-US" baseline="0" dirty="0" smtClean="0"/>
              <a:t> place, time, and price. Functions: Service, staff &amp; line functions—providing information to our customers. Who are our customers? </a:t>
            </a:r>
          </a:p>
          <a:p>
            <a:pPr marL="228600" indent="-228600">
              <a:buNone/>
            </a:pPr>
            <a:r>
              <a:rPr lang="en-US" baseline="0" dirty="0" smtClean="0"/>
              <a:t>	What kind of organizations to we come from?: federal, state, local, private—what are the differences between the public and private sectors?</a:t>
            </a:r>
          </a:p>
          <a:p>
            <a:pPr marL="228600" indent="-228600">
              <a:buNone/>
            </a:pPr>
            <a:r>
              <a:rPr lang="en-US" baseline="0" dirty="0" smtClean="0"/>
              <a:t>	Functionally, how do we fit into the organization? Centralization vs. de-centralization or a combination based on thresholds</a:t>
            </a:r>
          </a:p>
          <a:p>
            <a:pPr marL="228600" indent="-228600">
              <a:buNone/>
            </a:pPr>
            <a:r>
              <a:rPr lang="en-US" baseline="0" dirty="0" smtClean="0"/>
              <a:t>2) How does Procurement add value to the organization? Knowledge of laws, rules/regulations, market—competition, pricing, historical trends; risk—contract performance, delivering on time, payment. Who can be in default of a contract?</a:t>
            </a:r>
          </a:p>
          <a:p>
            <a:pPr marL="228600" indent="-228600">
              <a:buNone/>
            </a:pPr>
            <a:r>
              <a:rPr lang="en-US" baseline="0" dirty="0" smtClean="0"/>
              <a:t>3) How are we impacted by politics? Republican vs. Democrat; Economics? The market; Social? SWAM; Legal? Sources of procurement law are founded in: VA Code, VPPA, APSPM, and other jurisdictional ordinances. Procurement: Law of Agency—we are an agent that acts on behave of the agency head. We have written delegated authority. In emergencies, we may be impacted by the Stafford Act as it applies to cost recovery &amp; reimbursement, as well </a:t>
            </a:r>
            <a:r>
              <a:rPr lang="en-US" baseline="0" smtClean="0"/>
              <a:t>as Title 44.</a:t>
            </a:r>
            <a:endParaRPr lang="en-US" baseline="0" dirty="0" smtClean="0"/>
          </a:p>
          <a:p>
            <a:pPr marL="228600" indent="-228600">
              <a:buNone/>
            </a:pPr>
            <a:r>
              <a:rPr lang="en-US" baseline="0" dirty="0" smtClean="0"/>
              <a:t>4) How does ethics affect what we do in our working environment? Diff. between right &amp; wrong; what we’re willing to stand for or not; kickbacks, bribery, collusion, etc. Build in integrity and transparency into working environment</a:t>
            </a:r>
          </a:p>
          <a:p>
            <a:pPr marL="228600" indent="-228600">
              <a:buNone/>
            </a:pPr>
            <a:endParaRPr lang="en-US" baseline="0" dirty="0" smtClean="0"/>
          </a:p>
          <a:p>
            <a:pPr marL="228600" indent="-228600">
              <a:buAutoNum type="arabicParenR"/>
            </a:pPr>
            <a:endParaRPr lang="en-US" dirty="0"/>
          </a:p>
        </p:txBody>
      </p:sp>
      <p:sp>
        <p:nvSpPr>
          <p:cNvPr id="4" name="Slide Number Placeholder 3"/>
          <p:cNvSpPr>
            <a:spLocks noGrp="1"/>
          </p:cNvSpPr>
          <p:nvPr>
            <p:ph type="sldNum" sz="quarter" idx="10"/>
          </p:nvPr>
        </p:nvSpPr>
        <p:spPr/>
        <p:txBody>
          <a:bodyPr/>
          <a:lstStyle/>
          <a:p>
            <a:fld id="{B5582C22-721A-431B-855F-3C309CE0FFF7}"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28600" indent="-228600">
              <a:buAutoNum type="arabicParenR"/>
            </a:pPr>
            <a:r>
              <a:rPr lang="en-US" dirty="0" smtClean="0"/>
              <a:t>Procurement should be part of the strategic planning process of any organization--Why? Knowledge of:  </a:t>
            </a:r>
            <a:r>
              <a:rPr lang="en-US" b="1" dirty="0" smtClean="0"/>
              <a:t>trends</a:t>
            </a:r>
            <a:r>
              <a:rPr lang="en-US" dirty="0" smtClean="0"/>
              <a:t>—what we’ve spent money on in the past;</a:t>
            </a:r>
            <a:r>
              <a:rPr lang="en-US" baseline="0" dirty="0" smtClean="0"/>
              <a:t> </a:t>
            </a:r>
            <a:r>
              <a:rPr lang="en-US" b="1" baseline="0" dirty="0" smtClean="0"/>
              <a:t>competition </a:t>
            </a:r>
            <a:r>
              <a:rPr lang="en-US" baseline="0" dirty="0" smtClean="0"/>
              <a:t>(or lack thereof); </a:t>
            </a:r>
            <a:r>
              <a:rPr lang="en-US" b="1" baseline="0" dirty="0" smtClean="0"/>
              <a:t>market trends</a:t>
            </a:r>
            <a:r>
              <a:rPr lang="en-US" baseline="0" dirty="0" smtClean="0"/>
              <a:t>. Procurement is tasked to know where we are today and where we should go in the future. Ex: this presentation is intended to identify where we are and how we can better improve upon what we currently do. Meaning what? Not a matter of if we’ll have a disaster, but when. Are we prepared? Discuss pre-approved contracts (Buses, </a:t>
            </a:r>
            <a:r>
              <a:rPr lang="en-US" baseline="0" dirty="0" err="1" smtClean="0"/>
              <a:t>Emerg</a:t>
            </a:r>
            <a:r>
              <a:rPr lang="en-US" baseline="0" dirty="0" smtClean="0"/>
              <a:t>. Services, etc); commodities manual—identify vendors providing for specific commodities, equipment and services. Why? Avoid gouging; time is of the essence; </a:t>
            </a:r>
            <a:r>
              <a:rPr lang="en-US" b="1" baseline="0" dirty="0" smtClean="0"/>
              <a:t>Licensure Requirements: ref. handouts. </a:t>
            </a:r>
            <a:r>
              <a:rPr lang="en-US" baseline="0" dirty="0" smtClean="0"/>
              <a:t>Bottom line: we need to look at our strength, weaknesses, opportunities and threats and modify what we do and how we do it accordingly.</a:t>
            </a:r>
          </a:p>
        </p:txBody>
      </p:sp>
      <p:sp>
        <p:nvSpPr>
          <p:cNvPr id="4" name="Slide Number Placeholder 3"/>
          <p:cNvSpPr>
            <a:spLocks noGrp="1"/>
          </p:cNvSpPr>
          <p:nvPr>
            <p:ph type="sldNum" sz="quarter" idx="10"/>
          </p:nvPr>
        </p:nvSpPr>
        <p:spPr/>
        <p:txBody>
          <a:bodyPr/>
          <a:lstStyle/>
          <a:p>
            <a:fld id="{B5582C22-721A-431B-855F-3C309CE0FFF7}"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28600" indent="-228600">
              <a:buAutoNum type="arabicParenR"/>
            </a:pPr>
            <a:r>
              <a:rPr lang="en-US" dirty="0" smtClean="0"/>
              <a:t>From whom? Upper mgmt. communicated down to the line worker.</a:t>
            </a:r>
          </a:p>
          <a:p>
            <a:pPr marL="228600" indent="-228600">
              <a:buAutoNum type="arabicParenR"/>
            </a:pPr>
            <a:r>
              <a:rPr lang="en-US" dirty="0" smtClean="0"/>
              <a:t>Where are we now and where do we want to go in the future?</a:t>
            </a:r>
          </a:p>
          <a:p>
            <a:pPr marL="228600" indent="-228600">
              <a:buAutoNum type="arabicParenR"/>
            </a:pPr>
            <a:r>
              <a:rPr lang="en-US" dirty="0" smtClean="0"/>
              <a:t>Making our specs and SOW clear and concise.</a:t>
            </a:r>
            <a:endParaRPr lang="en-US" dirty="0"/>
          </a:p>
        </p:txBody>
      </p:sp>
      <p:sp>
        <p:nvSpPr>
          <p:cNvPr id="4" name="Slide Number Placeholder 3"/>
          <p:cNvSpPr>
            <a:spLocks noGrp="1"/>
          </p:cNvSpPr>
          <p:nvPr>
            <p:ph type="sldNum" sz="quarter" idx="10"/>
          </p:nvPr>
        </p:nvSpPr>
        <p:spPr/>
        <p:txBody>
          <a:bodyPr/>
          <a:lstStyle/>
          <a:p>
            <a:fld id="{B5582C22-721A-431B-855F-3C309CE0FFF7}"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Why is it important from a procurement stand</a:t>
            </a:r>
            <a:r>
              <a:rPr lang="en-US" baseline="0" dirty="0" smtClean="0"/>
              <a:t> point to ID what an emergency is? Ex: DRS—folks w/ spinal injuries, therefore, life threatening w/out a/c. Other: Dismal Swamp Fire, Earthquake, Hurricane Irene.</a:t>
            </a:r>
          </a:p>
          <a:p>
            <a:endParaRPr lang="en-US" baseline="0" dirty="0" smtClean="0"/>
          </a:p>
          <a:p>
            <a:r>
              <a:rPr lang="en-US" baseline="0" dirty="0" smtClean="0"/>
              <a:t>Emergency: no competition. Is lack of planning an emergency?</a:t>
            </a:r>
          </a:p>
          <a:p>
            <a:endParaRPr lang="en-US" baseline="0" dirty="0" smtClean="0"/>
          </a:p>
          <a:p>
            <a:r>
              <a:rPr lang="en-US" baseline="0" dirty="0" smtClean="0"/>
              <a:t>Reference the APSPM and the VPPA definition policy. </a:t>
            </a:r>
            <a:br>
              <a:rPr lang="en-US" baseline="0" dirty="0" smtClean="0"/>
            </a:br>
            <a:endParaRPr lang="en-US" baseline="0" dirty="0" smtClean="0"/>
          </a:p>
          <a:p>
            <a:r>
              <a:rPr lang="en-US" baseline="0" dirty="0" smtClean="0"/>
              <a:t>Tell about the collapsed building as in rescue (response) debris (removal recovery) –difference between the two</a:t>
            </a:r>
            <a:endParaRPr lang="en-US" dirty="0"/>
          </a:p>
        </p:txBody>
      </p:sp>
      <p:sp>
        <p:nvSpPr>
          <p:cNvPr id="4" name="Slide Number Placeholder 3"/>
          <p:cNvSpPr>
            <a:spLocks noGrp="1"/>
          </p:cNvSpPr>
          <p:nvPr>
            <p:ph type="sldNum" sz="quarter" idx="10"/>
          </p:nvPr>
        </p:nvSpPr>
        <p:spPr/>
        <p:txBody>
          <a:bodyPr/>
          <a:lstStyle/>
          <a:p>
            <a:fld id="{B5582C22-721A-431B-855F-3C309CE0FFF7}"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first step in any successful venture is planning.</a:t>
            </a:r>
            <a:br>
              <a:rPr lang="en-US" dirty="0" smtClean="0"/>
            </a:br>
            <a:endParaRPr lang="en-US" dirty="0" smtClean="0"/>
          </a:p>
          <a:p>
            <a:r>
              <a:rPr lang="en-US" dirty="0" smtClean="0"/>
              <a:t>Procurement professionals should devote time each week with the Emergency Managers to discuss resource needs. Amount of time depends on the need/requirements of you organization.</a:t>
            </a:r>
            <a:br>
              <a:rPr lang="en-US" dirty="0" smtClean="0"/>
            </a:br>
            <a:endParaRPr lang="en-US" dirty="0" smtClean="0"/>
          </a:p>
          <a:p>
            <a:r>
              <a:rPr lang="en-US" dirty="0" smtClean="0"/>
              <a:t>Resources should be prioritized to help with the decision prequalified vendors/contract. Emergency Managers may provide source information such as SMA, MOA, or MOU.</a:t>
            </a:r>
            <a:br>
              <a:rPr lang="en-US" dirty="0" smtClean="0"/>
            </a:br>
            <a:endParaRPr lang="en-US" dirty="0" smtClean="0"/>
          </a:p>
          <a:p>
            <a:r>
              <a:rPr lang="en-US" dirty="0" smtClean="0"/>
              <a:t>The procurement professional should research possible sources to include other cooperative contracts, local resources, and market analysis.</a:t>
            </a:r>
            <a:br>
              <a:rPr lang="en-US" dirty="0" smtClean="0"/>
            </a:br>
            <a:endParaRPr lang="en-US" dirty="0" smtClean="0"/>
          </a:p>
          <a:p>
            <a:r>
              <a:rPr lang="en-US" dirty="0" smtClean="0"/>
              <a:t>Once this information is collected, meet with Emergency Manager to discuss the pro’s and con’s of contracts vice prequalified vendors and prioritize goals and objectives.</a:t>
            </a:r>
            <a:br>
              <a:rPr lang="en-US" dirty="0" smtClean="0"/>
            </a:br>
            <a:r>
              <a:rPr lang="en-US" dirty="0" smtClean="0"/>
              <a:t/>
            </a:r>
            <a:br>
              <a:rPr lang="en-US" dirty="0" smtClean="0"/>
            </a:br>
            <a:r>
              <a:rPr lang="en-US" baseline="0" dirty="0" smtClean="0"/>
              <a:t>VDEM provides Emergency Services contracts that are pre-approved such as for Buses, Debris Removal, Monitoring of Debris Removal. VDEM issued an Emergency Services solicitation earlier this year that includes commodities, equipment, and services. 12 contracts were awards and are available for use by other jurisdictions.  Discuss Other state agency contracts that we can use (Fuel DGS) (VDACS Animal shelter)</a:t>
            </a:r>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B5582C22-721A-431B-855F-3C309CE0FFF7}"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list is not meant to be all inclusive.</a:t>
            </a:r>
          </a:p>
          <a:p>
            <a:r>
              <a:rPr lang="en-US" dirty="0" smtClean="0"/>
              <a:t>Ask attendees</a:t>
            </a:r>
            <a:r>
              <a:rPr lang="en-US" baseline="0" dirty="0" smtClean="0"/>
              <a:t> for other possible needs.</a:t>
            </a:r>
          </a:p>
          <a:p>
            <a:endParaRPr lang="en-US" baseline="0" dirty="0" smtClean="0"/>
          </a:p>
          <a:p>
            <a:r>
              <a:rPr lang="en-US" baseline="0" dirty="0" smtClean="0"/>
              <a:t>What resources did your locality utilize during Hurricane Irene and where did they get them?</a:t>
            </a:r>
            <a:endParaRPr lang="en-US" dirty="0" smtClean="0"/>
          </a:p>
          <a:p>
            <a:endParaRPr lang="en-US" dirty="0"/>
          </a:p>
        </p:txBody>
      </p:sp>
      <p:sp>
        <p:nvSpPr>
          <p:cNvPr id="4" name="Slide Number Placeholder 3"/>
          <p:cNvSpPr>
            <a:spLocks noGrp="1"/>
          </p:cNvSpPr>
          <p:nvPr>
            <p:ph type="sldNum" sz="quarter" idx="10"/>
          </p:nvPr>
        </p:nvSpPr>
        <p:spPr/>
        <p:txBody>
          <a:bodyPr/>
          <a:lstStyle/>
          <a:p>
            <a:fld id="{B5582C22-721A-431B-855F-3C309CE0FFF7}"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Ask attendees for others</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Ex:</a:t>
            </a:r>
            <a:r>
              <a:rPr lang="en-US" baseline="0" dirty="0" smtClean="0"/>
              <a:t> Lessons learned from Hurricane Irene—In regard to Debris Removal, charges can only be re-cooped per FEMA regulations if wt. is measured up to ___________ hours into the event and cost per cubic yard must be measured after this time period.</a:t>
            </a:r>
            <a:endParaRPr lang="en-US" dirty="0" smtClean="0"/>
          </a:p>
          <a:p>
            <a:endParaRPr lang="en-US" dirty="0"/>
          </a:p>
        </p:txBody>
      </p:sp>
      <p:sp>
        <p:nvSpPr>
          <p:cNvPr id="4" name="Slide Number Placeholder 3"/>
          <p:cNvSpPr>
            <a:spLocks noGrp="1"/>
          </p:cNvSpPr>
          <p:nvPr>
            <p:ph type="sldNum" sz="quarter" idx="10"/>
          </p:nvPr>
        </p:nvSpPr>
        <p:spPr/>
        <p:txBody>
          <a:bodyPr/>
          <a:lstStyle/>
          <a:p>
            <a:fld id="{B5582C22-721A-431B-855F-3C309CE0FFF7}"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You should include your legal team as risk factors and liability</a:t>
            </a:r>
            <a:r>
              <a:rPr lang="en-US" baseline="0" dirty="0" smtClean="0"/>
              <a:t> are big issues.</a:t>
            </a:r>
            <a:br>
              <a:rPr lang="en-US" baseline="0" dirty="0" smtClean="0"/>
            </a:br>
            <a:r>
              <a:rPr lang="en-US" baseline="0" dirty="0" smtClean="0"/>
              <a:t>You should familiarize yourself Title 44 and the Stafford Act to ensure you meet reimbursement requirements.</a:t>
            </a:r>
            <a:endParaRPr lang="en-US" dirty="0"/>
          </a:p>
        </p:txBody>
      </p:sp>
      <p:sp>
        <p:nvSpPr>
          <p:cNvPr id="4" name="Slide Number Placeholder 3"/>
          <p:cNvSpPr>
            <a:spLocks noGrp="1"/>
          </p:cNvSpPr>
          <p:nvPr>
            <p:ph type="sldNum" sz="quarter" idx="10"/>
          </p:nvPr>
        </p:nvSpPr>
        <p:spPr/>
        <p:txBody>
          <a:bodyPr/>
          <a:lstStyle/>
          <a:p>
            <a:fld id="{B5582C22-721A-431B-855F-3C309CE0FFF7}"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9CAC6285-E6ED-48FD-B5DE-C6B195E92DE2}" type="datetime1">
              <a:rPr lang="en-US" smtClean="0"/>
              <a:pPr/>
              <a:t>9/27/2011</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FD429BCF-1C54-4447-A399-5A12F6154314}"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FE07BED-B816-4850-BABE-A9699DF61BA8}" type="datetime1">
              <a:rPr lang="en-US" smtClean="0"/>
              <a:pPr/>
              <a:t>9/27/2011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429BCF-1C54-4447-A399-5A12F6154314}"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FD429BCF-1C54-4447-A399-5A12F6154314}"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292FD00-661C-4565-9F40-A53D53557C4F}" type="datetime1">
              <a:rPr lang="en-US" smtClean="0"/>
              <a:pPr/>
              <a:t>9/27/2011</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EAA6FBE3-DB3C-4CD0-9F28-5A667D4BDCCC}" type="datetime1">
              <a:rPr lang="en-US" smtClean="0"/>
              <a:pPr/>
              <a:t>9/27/2011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FD429BCF-1C54-4447-A399-5A12F6154314}"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31C78DBD-4C1B-4E69-A622-132EA5D07515}" type="datetime1">
              <a:rPr lang="en-US" smtClean="0"/>
              <a:pPr/>
              <a:t>9/27/2011</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FD429BCF-1C54-4447-A399-5A12F6154314}"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7A64DFC3-57F2-4473-A397-45BBC1CB2493}" type="datetime1">
              <a:rPr lang="en-US" smtClean="0"/>
              <a:pPr/>
              <a:t>9/27/2011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D429BCF-1C54-4447-A399-5A12F6154314}"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B9693B82-1CDE-42B4-8C8F-6AA3B94F33F4}" type="datetime1">
              <a:rPr lang="en-US" smtClean="0"/>
              <a:pPr/>
              <a:t>9/27/2011</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FD429BCF-1C54-4447-A399-5A12F6154314}"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3EFDBB95-5D11-4969-B1A3-D65BE87274CA}" type="datetime1">
              <a:rPr lang="en-US" smtClean="0"/>
              <a:pPr/>
              <a:t>9/27/2011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FD429BCF-1C54-4447-A399-5A12F615431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EA9BC60A-00B3-4F0F-8098-A8A59881439E}" type="datetime1">
              <a:rPr lang="en-US" smtClean="0"/>
              <a:pPr/>
              <a:t>9/27/2011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FD429BCF-1C54-4447-A399-5A12F615431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FD429BCF-1C54-4447-A399-5A12F6154314}"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100E7B75-2E28-4580-88C6-684DAC0BB301}" type="datetime1">
              <a:rPr lang="en-US" smtClean="0"/>
              <a:pPr/>
              <a:t>9/27/2011</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FD429BCF-1C54-4447-A399-5A12F6154314}"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B7F6CFFE-C32A-4DF1-A6DA-03DC333C3D40}" type="datetime1">
              <a:rPr lang="en-US" smtClean="0"/>
              <a:pPr/>
              <a:t>9/27/2011</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94DD5F47-6EC1-46D8-B405-E09A25E9707D}" type="datetime1">
              <a:rPr lang="en-US" smtClean="0"/>
              <a:pPr/>
              <a:t>9/27/2011</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FD429BCF-1C54-4447-A399-5A12F6154314}"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www.dpor.virginia.gov/dporweb/dpormainwelcome.cfm"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5" Type="http://schemas.openxmlformats.org/officeDocument/2006/relationships/hyperlink" Target="mailto:webmaster@scc.virginia.gov" TargetMode="External"/><Relationship Id="rId4" Type="http://schemas.openxmlformats.org/officeDocument/2006/relationships/hyperlink" Target="http://www.vaemergency.com/"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Emergency Preparedness</a:t>
            </a:r>
            <a:endParaRPr lang="en-US" dirty="0"/>
          </a:p>
        </p:txBody>
      </p:sp>
      <p:sp>
        <p:nvSpPr>
          <p:cNvPr id="4" name="Slide Number Placeholder 3"/>
          <p:cNvSpPr>
            <a:spLocks noGrp="1"/>
          </p:cNvSpPr>
          <p:nvPr>
            <p:ph type="sldNum" sz="quarter" idx="12"/>
          </p:nvPr>
        </p:nvSpPr>
        <p:spPr/>
        <p:txBody>
          <a:bodyPr/>
          <a:lstStyle/>
          <a:p>
            <a:fld id="{FD429BCF-1C54-4447-A399-5A12F6154314}" type="slidenum">
              <a:rPr lang="en-US" smtClean="0"/>
              <a:pPr/>
              <a:t>1</a:t>
            </a:fld>
            <a:endParaRPr lang="en-US"/>
          </a:p>
        </p:txBody>
      </p:sp>
      <p:sp>
        <p:nvSpPr>
          <p:cNvPr id="3" name="Content Placeholder 2"/>
          <p:cNvSpPr>
            <a:spLocks noGrp="1"/>
          </p:cNvSpPr>
          <p:nvPr>
            <p:ph sz="quarter" idx="1"/>
          </p:nvPr>
        </p:nvSpPr>
        <p:spPr/>
        <p:txBody>
          <a:bodyPr/>
          <a:lstStyle/>
          <a:p>
            <a:pPr algn="ctr"/>
            <a:endParaRPr lang="en-US" dirty="0" smtClean="0"/>
          </a:p>
          <a:p>
            <a:pPr algn="ctr">
              <a:buNone/>
            </a:pPr>
            <a:r>
              <a:rPr lang="en-US" sz="2400" dirty="0" smtClean="0"/>
              <a:t>Presented by</a:t>
            </a:r>
          </a:p>
          <a:p>
            <a:pPr algn="r"/>
            <a:endParaRPr lang="en-US" sz="2400" dirty="0" smtClean="0"/>
          </a:p>
          <a:p>
            <a:pPr algn="ctr">
              <a:buNone/>
            </a:pPr>
            <a:r>
              <a:rPr lang="en-US" sz="2400" dirty="0" smtClean="0"/>
              <a:t>Peter Rigterink</a:t>
            </a:r>
          </a:p>
          <a:p>
            <a:pPr algn="ctr">
              <a:buNone/>
            </a:pPr>
            <a:r>
              <a:rPr lang="en-US" sz="2400" dirty="0" smtClean="0"/>
              <a:t>VDEM Procurement Manager</a:t>
            </a:r>
          </a:p>
          <a:p>
            <a:pPr algn="ctr">
              <a:buNone/>
            </a:pPr>
            <a:r>
              <a:rPr lang="en-US" sz="2400" dirty="0" smtClean="0"/>
              <a:t>CPPO, CPPB, VCO</a:t>
            </a:r>
          </a:p>
          <a:p>
            <a:pPr algn="ctr">
              <a:buNone/>
            </a:pPr>
            <a:r>
              <a:rPr lang="en-US" sz="2400" dirty="0" smtClean="0"/>
              <a:t>&amp; </a:t>
            </a:r>
          </a:p>
          <a:p>
            <a:pPr algn="ctr">
              <a:buNone/>
            </a:pPr>
            <a:r>
              <a:rPr lang="en-US" sz="2400" dirty="0" smtClean="0"/>
              <a:t>Duane Sheppard</a:t>
            </a:r>
          </a:p>
          <a:p>
            <a:pPr algn="ctr">
              <a:buNone/>
            </a:pPr>
            <a:r>
              <a:rPr lang="en-US" sz="2400" dirty="0" smtClean="0"/>
              <a:t>VCO</a:t>
            </a:r>
          </a:p>
          <a:p>
            <a:pPr algn="ctr">
              <a:buNone/>
            </a:pPr>
            <a:r>
              <a:rPr lang="en-US" sz="2400" dirty="0" smtClean="0"/>
              <a:t>VDEM Senior Buyer</a:t>
            </a:r>
            <a:endParaRPr lang="en-US" sz="2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700" dirty="0" smtClean="0"/>
              <a:t/>
            </a:r>
            <a:br>
              <a:rPr lang="en-US" sz="2700" dirty="0" smtClean="0"/>
            </a:br>
            <a:r>
              <a:rPr lang="en-US" sz="2700" dirty="0" smtClean="0"/>
              <a:t/>
            </a:r>
            <a:br>
              <a:rPr lang="en-US" sz="2700" dirty="0" smtClean="0"/>
            </a:br>
            <a:r>
              <a:rPr lang="en-US" dirty="0" smtClean="0"/>
              <a:t/>
            </a:r>
            <a:br>
              <a:rPr lang="en-US" dirty="0" smtClean="0"/>
            </a:br>
            <a:r>
              <a:rPr lang="en-US" sz="3600" dirty="0" smtClean="0"/>
              <a:t> </a:t>
            </a:r>
            <a:r>
              <a:rPr lang="en-US" sz="2700" dirty="0" smtClean="0"/>
              <a:t>Determine what resources may require contracts</a:t>
            </a:r>
            <a:endParaRPr lang="en-US" sz="2700" dirty="0"/>
          </a:p>
        </p:txBody>
      </p:sp>
      <p:sp>
        <p:nvSpPr>
          <p:cNvPr id="3" name="Slide Number Placeholder 2"/>
          <p:cNvSpPr>
            <a:spLocks noGrp="1"/>
          </p:cNvSpPr>
          <p:nvPr>
            <p:ph type="sldNum" sz="quarter" idx="12"/>
          </p:nvPr>
        </p:nvSpPr>
        <p:spPr/>
        <p:txBody>
          <a:bodyPr/>
          <a:lstStyle/>
          <a:p>
            <a:fld id="{FD429BCF-1C54-4447-A399-5A12F6154314}" type="slidenum">
              <a:rPr lang="en-US" smtClean="0"/>
              <a:pPr/>
              <a:t>10</a:t>
            </a:fld>
            <a:endParaRPr lang="en-US"/>
          </a:p>
        </p:txBody>
      </p:sp>
      <p:sp>
        <p:nvSpPr>
          <p:cNvPr id="4" name="Content Placeholder 3"/>
          <p:cNvSpPr>
            <a:spLocks noGrp="1"/>
          </p:cNvSpPr>
          <p:nvPr>
            <p:ph sz="quarter" idx="1"/>
          </p:nvPr>
        </p:nvSpPr>
        <p:spPr/>
        <p:txBody>
          <a:bodyPr/>
          <a:lstStyle/>
          <a:p>
            <a:endParaRPr lang="en-US" dirty="0" smtClean="0"/>
          </a:p>
          <a:p>
            <a:r>
              <a:rPr lang="en-US" dirty="0" smtClean="0"/>
              <a:t>Consider  the solicitation process and time requirements.</a:t>
            </a:r>
            <a:br>
              <a:rPr lang="en-US" dirty="0" smtClean="0"/>
            </a:br>
            <a:endParaRPr lang="en-US" dirty="0" smtClean="0"/>
          </a:p>
          <a:p>
            <a:r>
              <a:rPr lang="en-US" dirty="0" smtClean="0"/>
              <a:t>All parties should discuss pro’s and con’s.</a:t>
            </a:r>
            <a:br>
              <a:rPr lang="en-US" dirty="0" smtClean="0"/>
            </a:br>
            <a:endParaRPr lang="en-US" dirty="0" smtClean="0"/>
          </a:p>
          <a:p>
            <a:r>
              <a:rPr lang="en-US" dirty="0" smtClean="0"/>
              <a:t>Remember that we are here to serve and assist. The End User should have the final say.</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
            </a:r>
            <a:br>
              <a:rPr lang="en-US" sz="3600" dirty="0" smtClean="0"/>
            </a:br>
            <a:r>
              <a:rPr lang="en-US" sz="3600" dirty="0" smtClean="0"/>
              <a:t> </a:t>
            </a:r>
            <a:r>
              <a:rPr lang="en-US" sz="2700" dirty="0" smtClean="0"/>
              <a:t>Determine what resources may require </a:t>
            </a:r>
            <a:br>
              <a:rPr lang="en-US" sz="2700" dirty="0" smtClean="0"/>
            </a:br>
            <a:r>
              <a:rPr lang="en-US" sz="2700" dirty="0" smtClean="0"/>
              <a:t>vendors to be pre-certified</a:t>
            </a:r>
            <a:endParaRPr lang="en-US" sz="2700" dirty="0"/>
          </a:p>
        </p:txBody>
      </p:sp>
      <p:sp>
        <p:nvSpPr>
          <p:cNvPr id="3" name="Slide Number Placeholder 2"/>
          <p:cNvSpPr>
            <a:spLocks noGrp="1"/>
          </p:cNvSpPr>
          <p:nvPr>
            <p:ph type="sldNum" sz="quarter" idx="12"/>
          </p:nvPr>
        </p:nvSpPr>
        <p:spPr/>
        <p:txBody>
          <a:bodyPr/>
          <a:lstStyle/>
          <a:p>
            <a:fld id="{FD429BCF-1C54-4447-A399-5A12F6154314}" type="slidenum">
              <a:rPr lang="en-US" smtClean="0"/>
              <a:pPr/>
              <a:t>11</a:t>
            </a:fld>
            <a:endParaRPr lang="en-US"/>
          </a:p>
        </p:txBody>
      </p:sp>
      <p:sp>
        <p:nvSpPr>
          <p:cNvPr id="4" name="Content Placeholder 3"/>
          <p:cNvSpPr>
            <a:spLocks noGrp="1"/>
          </p:cNvSpPr>
          <p:nvPr>
            <p:ph sz="quarter" idx="1"/>
          </p:nvPr>
        </p:nvSpPr>
        <p:spPr/>
        <p:txBody>
          <a:bodyPr/>
          <a:lstStyle/>
          <a:p>
            <a:endParaRPr lang="en-US" dirty="0" smtClean="0"/>
          </a:p>
          <a:p>
            <a:r>
              <a:rPr lang="en-US" dirty="0" smtClean="0"/>
              <a:t>Situations that require the bid process for reimbursement.</a:t>
            </a:r>
          </a:p>
          <a:p>
            <a:endParaRPr lang="en-US" dirty="0" smtClean="0"/>
          </a:p>
          <a:p>
            <a:r>
              <a:rPr lang="en-US" dirty="0" smtClean="0"/>
              <a:t>Pro’s and Con’s</a:t>
            </a:r>
          </a:p>
          <a:p>
            <a:endParaRPr lang="en-US" dirty="0" smtClean="0"/>
          </a:p>
          <a:p>
            <a:r>
              <a:rPr lang="en-US" dirty="0" smtClean="0"/>
              <a:t>Market status and resource availability.</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
            </a:r>
            <a:br>
              <a:rPr lang="en-US" sz="3600" dirty="0" smtClean="0"/>
            </a:br>
            <a:r>
              <a:rPr lang="en-US" sz="3600" dirty="0" smtClean="0"/>
              <a:t> </a:t>
            </a:r>
            <a:r>
              <a:rPr lang="en-US" sz="2700" dirty="0" smtClean="0"/>
              <a:t>Determine what resources may require </a:t>
            </a:r>
            <a:br>
              <a:rPr lang="en-US" sz="2700" dirty="0" smtClean="0"/>
            </a:br>
            <a:r>
              <a:rPr lang="en-US" sz="2700" dirty="0" smtClean="0"/>
              <a:t>vendors to be pre-certified (cont.)</a:t>
            </a:r>
            <a:endParaRPr lang="en-US" sz="2700" dirty="0"/>
          </a:p>
        </p:txBody>
      </p:sp>
      <p:sp>
        <p:nvSpPr>
          <p:cNvPr id="3" name="Slide Number Placeholder 2"/>
          <p:cNvSpPr>
            <a:spLocks noGrp="1"/>
          </p:cNvSpPr>
          <p:nvPr>
            <p:ph type="sldNum" sz="quarter" idx="12"/>
          </p:nvPr>
        </p:nvSpPr>
        <p:spPr/>
        <p:txBody>
          <a:bodyPr/>
          <a:lstStyle/>
          <a:p>
            <a:fld id="{FD429BCF-1C54-4447-A399-5A12F6154314}" type="slidenum">
              <a:rPr lang="en-US" smtClean="0"/>
              <a:pPr/>
              <a:t>12</a:t>
            </a:fld>
            <a:endParaRPr lang="en-US"/>
          </a:p>
        </p:txBody>
      </p:sp>
      <p:sp>
        <p:nvSpPr>
          <p:cNvPr id="4" name="Content Placeholder 3"/>
          <p:cNvSpPr>
            <a:spLocks noGrp="1"/>
          </p:cNvSpPr>
          <p:nvPr>
            <p:ph sz="quarter" idx="1"/>
          </p:nvPr>
        </p:nvSpPr>
        <p:spPr/>
        <p:txBody>
          <a:bodyPr>
            <a:normAutofit fontScale="85000" lnSpcReduction="20000"/>
          </a:bodyPr>
          <a:lstStyle/>
          <a:p>
            <a:r>
              <a:rPr lang="en-US" dirty="0" smtClean="0"/>
              <a:t>Discuss information to collect for pre-certified vendors</a:t>
            </a:r>
          </a:p>
          <a:p>
            <a:pPr lvl="1"/>
            <a:r>
              <a:rPr lang="en-US" dirty="0" smtClean="0"/>
              <a:t>business contractor licenses (DPOR)</a:t>
            </a:r>
          </a:p>
          <a:p>
            <a:pPr lvl="1"/>
            <a:r>
              <a:rPr lang="en-US" dirty="0" smtClean="0"/>
              <a:t>insurance</a:t>
            </a:r>
          </a:p>
          <a:p>
            <a:pPr lvl="1"/>
            <a:r>
              <a:rPr lang="en-US" dirty="0" smtClean="0"/>
              <a:t>resources and availability</a:t>
            </a:r>
          </a:p>
          <a:p>
            <a:pPr lvl="1"/>
            <a:r>
              <a:rPr lang="en-US" dirty="0" smtClean="0"/>
              <a:t>pricing</a:t>
            </a:r>
          </a:p>
          <a:p>
            <a:pPr lvl="1"/>
            <a:r>
              <a:rPr lang="en-US" dirty="0" smtClean="0"/>
              <a:t>emergency contact information</a:t>
            </a:r>
          </a:p>
          <a:p>
            <a:pPr lvl="1"/>
            <a:r>
              <a:rPr lang="en-US" dirty="0" smtClean="0"/>
              <a:t>SWAM certification (DMBE) </a:t>
            </a:r>
          </a:p>
          <a:p>
            <a:pPr lvl="1"/>
            <a:r>
              <a:rPr lang="en-US" dirty="0" err="1" smtClean="0"/>
              <a:t>eVA</a:t>
            </a:r>
            <a:r>
              <a:rPr lang="en-US" dirty="0" smtClean="0"/>
              <a:t> registration (DPS)(if applicable)</a:t>
            </a:r>
          </a:p>
          <a:p>
            <a:pPr lvl="1"/>
            <a:r>
              <a:rPr lang="en-US" dirty="0" smtClean="0"/>
              <a:t>State Corporation Commission (state only).</a:t>
            </a:r>
          </a:p>
          <a:p>
            <a:endParaRPr lang="en-US" dirty="0" smtClean="0"/>
          </a:p>
          <a:p>
            <a:r>
              <a:rPr lang="en-US" dirty="0" smtClean="0"/>
              <a:t>Considerations: risk, vendor dependability, jurisdictional  procurement policies and procedures.</a:t>
            </a:r>
          </a:p>
          <a:p>
            <a:endParaRPr lang="en-US" dirty="0" smtClean="0"/>
          </a:p>
          <a:p>
            <a:r>
              <a:rPr lang="en-US" dirty="0" smtClean="0"/>
              <a:t>Stay in touch with vendors and keep information updated. </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Terms and conditions to consider in contracts.</a:t>
            </a:r>
            <a:endParaRPr lang="en-US" dirty="0"/>
          </a:p>
        </p:txBody>
      </p:sp>
      <p:sp>
        <p:nvSpPr>
          <p:cNvPr id="3" name="Slide Number Placeholder 2"/>
          <p:cNvSpPr>
            <a:spLocks noGrp="1"/>
          </p:cNvSpPr>
          <p:nvPr>
            <p:ph type="sldNum" sz="quarter" idx="12"/>
          </p:nvPr>
        </p:nvSpPr>
        <p:spPr/>
        <p:txBody>
          <a:bodyPr/>
          <a:lstStyle/>
          <a:p>
            <a:fld id="{FD429BCF-1C54-4447-A399-5A12F6154314}" type="slidenum">
              <a:rPr lang="en-US" smtClean="0"/>
              <a:pPr/>
              <a:t>13</a:t>
            </a:fld>
            <a:endParaRPr lang="en-US"/>
          </a:p>
        </p:txBody>
      </p:sp>
      <p:sp>
        <p:nvSpPr>
          <p:cNvPr id="4" name="Content Placeholder 3"/>
          <p:cNvSpPr>
            <a:spLocks noGrp="1"/>
          </p:cNvSpPr>
          <p:nvPr>
            <p:ph sz="quarter" idx="1"/>
          </p:nvPr>
        </p:nvSpPr>
        <p:spPr/>
        <p:txBody>
          <a:bodyPr>
            <a:normAutofit fontScale="77500" lnSpcReduction="20000"/>
          </a:bodyPr>
          <a:lstStyle/>
          <a:p>
            <a:r>
              <a:rPr lang="en-US" dirty="0" smtClean="0"/>
              <a:t>Stafford Act as it applies to cost recovery and reimbursement.</a:t>
            </a:r>
          </a:p>
          <a:p>
            <a:endParaRPr lang="en-US" dirty="0" smtClean="0"/>
          </a:p>
          <a:p>
            <a:r>
              <a:rPr lang="en-US" dirty="0" smtClean="0"/>
              <a:t>All parties should be familiar with the Code of Virginia and Title 44.</a:t>
            </a:r>
          </a:p>
          <a:p>
            <a:endParaRPr lang="en-US" dirty="0" smtClean="0"/>
          </a:p>
          <a:p>
            <a:r>
              <a:rPr lang="en-US" dirty="0" smtClean="0"/>
              <a:t>Ensure contract language reflects cost recovery terms/conditions.</a:t>
            </a:r>
          </a:p>
          <a:p>
            <a:endParaRPr lang="en-US" dirty="0" smtClean="0"/>
          </a:p>
          <a:p>
            <a:r>
              <a:rPr lang="en-US" dirty="0" smtClean="0"/>
              <a:t>Consider response time requirements.</a:t>
            </a:r>
          </a:p>
          <a:p>
            <a:endParaRPr lang="en-US" dirty="0" smtClean="0"/>
          </a:p>
          <a:p>
            <a:r>
              <a:rPr lang="en-US" dirty="0" smtClean="0"/>
              <a:t>Special considerations: access to site; background checks of employees, etc.</a:t>
            </a:r>
          </a:p>
          <a:p>
            <a:endParaRPr lang="en-US" dirty="0" smtClean="0"/>
          </a:p>
          <a:p>
            <a:r>
              <a:rPr lang="en-US" dirty="0" smtClean="0"/>
              <a:t>You may want a cooperative contract to share with neighboring localities or agencies</a:t>
            </a:r>
          </a:p>
          <a:p>
            <a:pPr>
              <a:buNone/>
            </a:pP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Things to Remember</a:t>
            </a:r>
            <a:endParaRPr lang="en-US" dirty="0"/>
          </a:p>
        </p:txBody>
      </p:sp>
      <p:sp>
        <p:nvSpPr>
          <p:cNvPr id="3" name="Slide Number Placeholder 2"/>
          <p:cNvSpPr>
            <a:spLocks noGrp="1"/>
          </p:cNvSpPr>
          <p:nvPr>
            <p:ph type="sldNum" sz="quarter" idx="12"/>
          </p:nvPr>
        </p:nvSpPr>
        <p:spPr/>
        <p:txBody>
          <a:bodyPr/>
          <a:lstStyle/>
          <a:p>
            <a:fld id="{FD429BCF-1C54-4447-A399-5A12F6154314}" type="slidenum">
              <a:rPr lang="en-US" smtClean="0"/>
              <a:pPr/>
              <a:t>14</a:t>
            </a:fld>
            <a:endParaRPr lang="en-US"/>
          </a:p>
        </p:txBody>
      </p:sp>
      <p:sp>
        <p:nvSpPr>
          <p:cNvPr id="4" name="Content Placeholder 3"/>
          <p:cNvSpPr>
            <a:spLocks noGrp="1"/>
          </p:cNvSpPr>
          <p:nvPr>
            <p:ph sz="quarter" idx="1"/>
          </p:nvPr>
        </p:nvSpPr>
        <p:spPr/>
        <p:txBody>
          <a:bodyPr>
            <a:normAutofit fontScale="92500" lnSpcReduction="10000"/>
          </a:bodyPr>
          <a:lstStyle/>
          <a:p>
            <a:r>
              <a:rPr lang="en-US" dirty="0" smtClean="0"/>
              <a:t>A team can do more than an individual.</a:t>
            </a:r>
          </a:p>
          <a:p>
            <a:endParaRPr lang="en-US" dirty="0" smtClean="0"/>
          </a:p>
          <a:p>
            <a:r>
              <a:rPr lang="en-US" dirty="0" smtClean="0"/>
              <a:t>We all have specialties and skills to share.</a:t>
            </a:r>
          </a:p>
          <a:p>
            <a:endParaRPr lang="en-US" dirty="0" smtClean="0"/>
          </a:p>
          <a:p>
            <a:r>
              <a:rPr lang="en-US" dirty="0" smtClean="0"/>
              <a:t>Documentation is vital and a key for reimbursement.</a:t>
            </a:r>
          </a:p>
          <a:p>
            <a:endParaRPr lang="en-US" dirty="0" smtClean="0"/>
          </a:p>
          <a:p>
            <a:r>
              <a:rPr lang="en-US" dirty="0" smtClean="0"/>
              <a:t>Disasters affect us all and our end users (citizens) deserve our best.</a:t>
            </a:r>
          </a:p>
          <a:p>
            <a:endParaRPr lang="en-US" dirty="0" smtClean="0"/>
          </a:p>
          <a:p>
            <a:r>
              <a:rPr lang="en-US" dirty="0" smtClean="0"/>
              <a:t>Poor prior planning up front does not constitute and emergency at time of need.</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Slide Number Placeholder 2"/>
          <p:cNvSpPr>
            <a:spLocks noGrp="1"/>
          </p:cNvSpPr>
          <p:nvPr>
            <p:ph type="sldNum" sz="quarter" idx="12"/>
          </p:nvPr>
        </p:nvSpPr>
        <p:spPr/>
        <p:txBody>
          <a:bodyPr/>
          <a:lstStyle/>
          <a:p>
            <a:fld id="{FD429BCF-1C54-4447-A399-5A12F6154314}" type="slidenum">
              <a:rPr lang="en-US" smtClean="0"/>
              <a:pPr/>
              <a:t>15</a:t>
            </a:fld>
            <a:endParaRPr lang="en-US"/>
          </a:p>
        </p:txBody>
      </p:sp>
      <p:sp>
        <p:nvSpPr>
          <p:cNvPr id="4" name="Content Placeholder 3"/>
          <p:cNvSpPr>
            <a:spLocks noGrp="1"/>
          </p:cNvSpPr>
          <p:nvPr>
            <p:ph sz="quarter" idx="1"/>
          </p:nvPr>
        </p:nvSpPr>
        <p:spPr/>
        <p:txBody>
          <a:bodyPr>
            <a:normAutofit lnSpcReduction="10000"/>
          </a:bodyPr>
          <a:lstStyle/>
          <a:p>
            <a:r>
              <a:rPr lang="en-US" sz="1900" dirty="0" smtClean="0"/>
              <a:t>Dept. of General Services</a:t>
            </a:r>
          </a:p>
          <a:p>
            <a:pPr>
              <a:buNone/>
            </a:pPr>
            <a:r>
              <a:rPr lang="en-US" sz="1900" dirty="0" smtClean="0"/>
              <a:t>	</a:t>
            </a:r>
            <a:r>
              <a:rPr lang="en-US" sz="1900" u="sng" dirty="0" smtClean="0">
                <a:solidFill>
                  <a:schemeClr val="tx2">
                    <a:lumMod val="60000"/>
                    <a:lumOff val="40000"/>
                  </a:schemeClr>
                </a:solidFill>
              </a:rPr>
              <a:t>www.dgs.virginia.gov</a:t>
            </a:r>
            <a:r>
              <a:rPr lang="en-US" sz="1900" u="sng" dirty="0" smtClean="0">
                <a:solidFill>
                  <a:schemeClr val="accent1">
                    <a:lumMod val="75000"/>
                  </a:schemeClr>
                </a:solidFill>
              </a:rPr>
              <a:t> </a:t>
            </a:r>
          </a:p>
          <a:p>
            <a:r>
              <a:rPr lang="en-US" sz="1900" dirty="0" smtClean="0"/>
              <a:t> Dept. of Professional and Occupational  Regulation </a:t>
            </a:r>
            <a:r>
              <a:rPr lang="en-US" sz="1900" dirty="0" smtClean="0">
                <a:hlinkClick r:id="rId3"/>
              </a:rPr>
              <a:t>http://www.dpor.virginia.gov/dporweb/dpormainwelcome.cfm</a:t>
            </a:r>
            <a:r>
              <a:rPr lang="en-US" sz="1900" dirty="0" smtClean="0"/>
              <a:t/>
            </a:r>
            <a:br>
              <a:rPr lang="en-US" sz="1900" dirty="0" smtClean="0"/>
            </a:br>
            <a:endParaRPr lang="en-US" sz="1900" dirty="0" smtClean="0"/>
          </a:p>
          <a:p>
            <a:r>
              <a:rPr lang="en-US" sz="1900" dirty="0" smtClean="0"/>
              <a:t>Dept. of Minority Business Enterprise </a:t>
            </a:r>
            <a:r>
              <a:rPr lang="en-US" sz="1900" u="sng" dirty="0" smtClean="0">
                <a:solidFill>
                  <a:schemeClr val="tx2">
                    <a:lumMod val="60000"/>
                    <a:lumOff val="40000"/>
                  </a:schemeClr>
                </a:solidFill>
              </a:rPr>
              <a:t>http://www.dmbe.virginia.gov</a:t>
            </a:r>
            <a:r>
              <a:rPr lang="en-US" sz="1900" dirty="0" smtClean="0">
                <a:solidFill>
                  <a:schemeClr val="tx2">
                    <a:lumMod val="60000"/>
                    <a:lumOff val="40000"/>
                  </a:schemeClr>
                </a:solidFill>
              </a:rPr>
              <a:t>/</a:t>
            </a:r>
            <a:br>
              <a:rPr lang="en-US" sz="1900" dirty="0" smtClean="0">
                <a:solidFill>
                  <a:schemeClr val="tx2">
                    <a:lumMod val="60000"/>
                    <a:lumOff val="40000"/>
                  </a:schemeClr>
                </a:solidFill>
              </a:rPr>
            </a:br>
            <a:endParaRPr lang="en-US" sz="1900" dirty="0" smtClean="0">
              <a:solidFill>
                <a:schemeClr val="tx2">
                  <a:lumMod val="60000"/>
                  <a:lumOff val="40000"/>
                </a:schemeClr>
              </a:solidFill>
            </a:endParaRPr>
          </a:p>
          <a:p>
            <a:r>
              <a:rPr lang="en-US" sz="1900" dirty="0" smtClean="0"/>
              <a:t>VA. Depart. of Emergency Management</a:t>
            </a:r>
            <a:r>
              <a:rPr lang="en-US" sz="1900" dirty="0" smtClean="0">
                <a:solidFill>
                  <a:schemeClr val="tx2">
                    <a:lumMod val="60000"/>
                    <a:lumOff val="40000"/>
                  </a:schemeClr>
                </a:solidFill>
              </a:rPr>
              <a:t> </a:t>
            </a:r>
            <a:r>
              <a:rPr lang="en-US" sz="1900" dirty="0" smtClean="0">
                <a:solidFill>
                  <a:schemeClr val="tx2">
                    <a:lumMod val="60000"/>
                    <a:lumOff val="40000"/>
                  </a:schemeClr>
                </a:solidFill>
                <a:hlinkClick r:id="rId4"/>
              </a:rPr>
              <a:t>http://www.vaemergency.com/</a:t>
            </a:r>
            <a:r>
              <a:rPr lang="en-US" sz="1900" dirty="0" smtClean="0">
                <a:solidFill>
                  <a:schemeClr val="tx2">
                    <a:lumMod val="60000"/>
                    <a:lumOff val="40000"/>
                  </a:schemeClr>
                </a:solidFill>
              </a:rPr>
              <a:t/>
            </a:r>
            <a:br>
              <a:rPr lang="en-US" sz="1900" dirty="0" smtClean="0">
                <a:solidFill>
                  <a:schemeClr val="tx2">
                    <a:lumMod val="60000"/>
                    <a:lumOff val="40000"/>
                  </a:schemeClr>
                </a:solidFill>
              </a:rPr>
            </a:br>
            <a:endParaRPr lang="en-US" sz="1900" dirty="0" smtClean="0">
              <a:solidFill>
                <a:schemeClr val="tx2">
                  <a:lumMod val="60000"/>
                  <a:lumOff val="40000"/>
                </a:schemeClr>
              </a:solidFill>
            </a:endParaRPr>
          </a:p>
          <a:p>
            <a:r>
              <a:rPr lang="en-US" sz="1900" dirty="0" smtClean="0"/>
              <a:t>State Corporation Commission</a:t>
            </a:r>
          </a:p>
          <a:p>
            <a:pPr>
              <a:buNone/>
            </a:pPr>
            <a:r>
              <a:rPr lang="en-US" sz="1900" dirty="0" smtClean="0"/>
              <a:t>  	 </a:t>
            </a:r>
            <a:r>
              <a:rPr lang="en-US" sz="1900" dirty="0" smtClean="0">
                <a:solidFill>
                  <a:schemeClr val="tx2">
                    <a:lumMod val="60000"/>
                    <a:lumOff val="40000"/>
                  </a:schemeClr>
                </a:solidFill>
              </a:rPr>
              <a:t> </a:t>
            </a:r>
            <a:r>
              <a:rPr lang="en-US" sz="1900" u="sng" dirty="0" smtClean="0">
                <a:solidFill>
                  <a:schemeClr val="tx2">
                    <a:lumMod val="60000"/>
                    <a:lumOff val="40000"/>
                  </a:schemeClr>
                </a:solidFill>
                <a:hlinkClick r:id="rId5"/>
              </a:rPr>
              <a:t>webmaster@scc.virginia.gov</a:t>
            </a:r>
            <a:endParaRPr lang="en-US" sz="1900" u="sng" dirty="0" smtClean="0">
              <a:solidFill>
                <a:schemeClr val="tx2">
                  <a:lumMod val="60000"/>
                  <a:lumOff val="40000"/>
                </a:schemeClr>
              </a:solidFill>
            </a:endParaRPr>
          </a:p>
          <a:p>
            <a:r>
              <a:rPr lang="en-US" sz="1900" dirty="0" smtClean="0">
                <a:solidFill>
                  <a:schemeClr val="tx2">
                    <a:lumMod val="60000"/>
                    <a:lumOff val="40000"/>
                  </a:schemeClr>
                </a:solidFill>
              </a:rPr>
              <a:t>Title 44, Emergency Services &amp; Disaster Law (Code of VA)</a:t>
            </a:r>
          </a:p>
          <a:p>
            <a:r>
              <a:rPr lang="en-US" sz="1900" dirty="0" smtClean="0">
                <a:solidFill>
                  <a:schemeClr val="tx2">
                    <a:lumMod val="60000"/>
                    <a:lumOff val="40000"/>
                  </a:schemeClr>
                </a:solidFill>
              </a:rPr>
              <a:t>Robert T. Stafford Relief &amp; Emergency Assistance Act (42 U.S.C., 5121-5206)</a:t>
            </a:r>
          </a:p>
          <a:p>
            <a:pPr>
              <a:buNone/>
            </a:pPr>
            <a:endParaRPr lang="en-US" sz="2400" u="sng" dirty="0" smtClean="0">
              <a:solidFill>
                <a:schemeClr val="tx2">
                  <a:lumMod val="60000"/>
                  <a:lumOff val="40000"/>
                </a:schemeClr>
              </a:solidFill>
            </a:endParaRP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4" name="Slide Number Placeholder 3"/>
          <p:cNvSpPr>
            <a:spLocks noGrp="1"/>
          </p:cNvSpPr>
          <p:nvPr>
            <p:ph type="sldNum" sz="quarter" idx="12"/>
          </p:nvPr>
        </p:nvSpPr>
        <p:spPr/>
        <p:txBody>
          <a:bodyPr/>
          <a:lstStyle/>
          <a:p>
            <a:fld id="{FD429BCF-1C54-4447-A399-5A12F6154314}" type="slidenum">
              <a:rPr lang="en-US" smtClean="0"/>
              <a:pPr/>
              <a:t>16</a:t>
            </a:fld>
            <a:endParaRPr lang="en-US"/>
          </a:p>
        </p:txBody>
      </p:sp>
      <p:sp>
        <p:nvSpPr>
          <p:cNvPr id="3" name="Content Placeholder 2"/>
          <p:cNvSpPr>
            <a:spLocks noGrp="1"/>
          </p:cNvSpPr>
          <p:nvPr>
            <p:ph sz="quarter" idx="1"/>
          </p:nvPr>
        </p:nvSpPr>
        <p:spPr/>
        <p:txBody>
          <a:bodyPr/>
          <a:lstStyle/>
          <a:p>
            <a:endParaRPr lang="en-US" dirty="0" smtClean="0"/>
          </a:p>
          <a:p>
            <a:r>
              <a:rPr lang="en-US" dirty="0" smtClean="0"/>
              <a:t>Plan and prepare:  authority, roles and responsibilities</a:t>
            </a:r>
          </a:p>
          <a:p>
            <a:r>
              <a:rPr lang="en-US" dirty="0" smtClean="0"/>
              <a:t>ID pre-approved contracts</a:t>
            </a:r>
          </a:p>
          <a:p>
            <a:r>
              <a:rPr lang="en-US" dirty="0" smtClean="0"/>
              <a:t>Dev. commodity, equipment &amp; services manuals</a:t>
            </a:r>
          </a:p>
          <a:p>
            <a:r>
              <a:rPr lang="en-US" dirty="0" smtClean="0"/>
              <a:t>Establish procedures, roles and responsibilities</a:t>
            </a:r>
          </a:p>
          <a:p>
            <a:r>
              <a:rPr lang="en-US" dirty="0" smtClean="0"/>
              <a:t>Document, document, document</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THANK YOU</a:t>
            </a:r>
            <a:endParaRPr lang="en-US" dirty="0"/>
          </a:p>
        </p:txBody>
      </p:sp>
      <p:sp>
        <p:nvSpPr>
          <p:cNvPr id="4" name="Slide Number Placeholder 3"/>
          <p:cNvSpPr>
            <a:spLocks noGrp="1"/>
          </p:cNvSpPr>
          <p:nvPr>
            <p:ph type="sldNum" sz="quarter" idx="12"/>
          </p:nvPr>
        </p:nvSpPr>
        <p:spPr/>
        <p:txBody>
          <a:bodyPr/>
          <a:lstStyle/>
          <a:p>
            <a:fld id="{FD429BCF-1C54-4447-A399-5A12F6154314}" type="slidenum">
              <a:rPr lang="en-US" smtClean="0"/>
              <a:pPr/>
              <a:t>17</a:t>
            </a:fld>
            <a:endParaRPr lang="en-US"/>
          </a:p>
        </p:txBody>
      </p:sp>
      <p:sp>
        <p:nvSpPr>
          <p:cNvPr id="3" name="Content Placeholder 2"/>
          <p:cNvSpPr>
            <a:spLocks noGrp="1"/>
          </p:cNvSpPr>
          <p:nvPr>
            <p:ph sz="quarter" idx="1"/>
          </p:nvPr>
        </p:nvSpPr>
        <p:spPr/>
        <p:txBody>
          <a:bodyPr/>
          <a:lstStyle/>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Course Objectives</a:t>
            </a:r>
            <a:endParaRPr lang="en-US" dirty="0"/>
          </a:p>
        </p:txBody>
      </p:sp>
      <p:sp>
        <p:nvSpPr>
          <p:cNvPr id="4" name="Slide Number Placeholder 3"/>
          <p:cNvSpPr>
            <a:spLocks noGrp="1"/>
          </p:cNvSpPr>
          <p:nvPr>
            <p:ph type="sldNum" sz="quarter" idx="12"/>
          </p:nvPr>
        </p:nvSpPr>
        <p:spPr/>
        <p:txBody>
          <a:bodyPr/>
          <a:lstStyle/>
          <a:p>
            <a:fld id="{FD429BCF-1C54-4447-A399-5A12F6154314}" type="slidenum">
              <a:rPr lang="en-US" smtClean="0"/>
              <a:pPr/>
              <a:t>2</a:t>
            </a:fld>
            <a:endParaRPr lang="en-US"/>
          </a:p>
        </p:txBody>
      </p:sp>
      <p:sp>
        <p:nvSpPr>
          <p:cNvPr id="3" name="Content Placeholder 2"/>
          <p:cNvSpPr>
            <a:spLocks noGrp="1"/>
          </p:cNvSpPr>
          <p:nvPr>
            <p:ph sz="quarter" idx="1"/>
          </p:nvPr>
        </p:nvSpPr>
        <p:spPr/>
        <p:txBody>
          <a:bodyPr>
            <a:normAutofit/>
          </a:bodyPr>
          <a:lstStyle/>
          <a:p>
            <a:pPr>
              <a:spcAft>
                <a:spcPct val="20000"/>
              </a:spcAft>
            </a:pPr>
            <a:r>
              <a:rPr lang="en-US" sz="2400" dirty="0" smtClean="0"/>
              <a:t>Describe the roles, organization and functions of public procurement. </a:t>
            </a:r>
          </a:p>
          <a:p>
            <a:pPr>
              <a:spcAft>
                <a:spcPct val="20000"/>
              </a:spcAft>
            </a:pPr>
            <a:r>
              <a:rPr lang="en-US" sz="2400" dirty="0" smtClean="0"/>
              <a:t>Demonstrate how public procurement adds value to the delivery of public services.  </a:t>
            </a:r>
          </a:p>
          <a:p>
            <a:pPr>
              <a:spcAft>
                <a:spcPct val="20000"/>
              </a:spcAft>
            </a:pPr>
            <a:r>
              <a:rPr lang="en-US" sz="2400" dirty="0" smtClean="0"/>
              <a:t>Describe the cultural, social, political, economic and legal environments that impact public procurement. </a:t>
            </a:r>
          </a:p>
          <a:p>
            <a:pPr>
              <a:spcAft>
                <a:spcPct val="20000"/>
              </a:spcAft>
            </a:pPr>
            <a:r>
              <a:rPr lang="en-US" sz="2400" dirty="0" smtClean="0"/>
              <a:t>Demonstrate the importance of ethics and professionalism in public procurement   </a:t>
            </a:r>
          </a:p>
          <a:p>
            <a:pPr>
              <a:spcAft>
                <a:spcPct val="20000"/>
              </a:spcAft>
            </a:pPr>
            <a:r>
              <a:rPr lang="en-US" sz="2400" dirty="0" smtClean="0"/>
              <a:t>Role of procurement during </a:t>
            </a:r>
            <a:r>
              <a:rPr lang="en-US" sz="2400" dirty="0" err="1" smtClean="0"/>
              <a:t>emerencies</a:t>
            </a:r>
            <a:endParaRPr lang="en-US" sz="2400" dirty="0" smtClean="0"/>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Planning</a:t>
            </a:r>
            <a:endParaRPr lang="en-US" dirty="0"/>
          </a:p>
        </p:txBody>
      </p:sp>
      <p:sp>
        <p:nvSpPr>
          <p:cNvPr id="4" name="Slide Number Placeholder 3"/>
          <p:cNvSpPr>
            <a:spLocks noGrp="1"/>
          </p:cNvSpPr>
          <p:nvPr>
            <p:ph type="sldNum" sz="quarter" idx="12"/>
          </p:nvPr>
        </p:nvSpPr>
        <p:spPr/>
        <p:txBody>
          <a:bodyPr/>
          <a:lstStyle/>
          <a:p>
            <a:fld id="{FD429BCF-1C54-4447-A399-5A12F6154314}" type="slidenum">
              <a:rPr lang="en-US" smtClean="0"/>
              <a:pPr/>
              <a:t>3</a:t>
            </a:fld>
            <a:endParaRPr lang="en-US"/>
          </a:p>
        </p:txBody>
      </p:sp>
      <p:sp>
        <p:nvSpPr>
          <p:cNvPr id="3" name="Content Placeholder 2"/>
          <p:cNvSpPr>
            <a:spLocks noGrp="1"/>
          </p:cNvSpPr>
          <p:nvPr>
            <p:ph sz="quarter" idx="1"/>
          </p:nvPr>
        </p:nvSpPr>
        <p:spPr/>
        <p:txBody>
          <a:bodyPr/>
          <a:lstStyle/>
          <a:p>
            <a:endParaRPr lang="en-US" dirty="0" smtClean="0"/>
          </a:p>
          <a:p>
            <a:r>
              <a:rPr lang="en-US" dirty="0" smtClean="0"/>
              <a:t>What is procurement planning and why is it important?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Planning Fails if there is . . .</a:t>
            </a:r>
            <a:endParaRPr lang="en-US" dirty="0"/>
          </a:p>
        </p:txBody>
      </p:sp>
      <p:sp>
        <p:nvSpPr>
          <p:cNvPr id="4" name="Slide Number Placeholder 3"/>
          <p:cNvSpPr>
            <a:spLocks noGrp="1"/>
          </p:cNvSpPr>
          <p:nvPr>
            <p:ph type="sldNum" sz="quarter" idx="12"/>
          </p:nvPr>
        </p:nvSpPr>
        <p:spPr/>
        <p:txBody>
          <a:bodyPr/>
          <a:lstStyle/>
          <a:p>
            <a:fld id="{FD429BCF-1C54-4447-A399-5A12F6154314}" type="slidenum">
              <a:rPr lang="en-US" smtClean="0"/>
              <a:pPr/>
              <a:t>4</a:t>
            </a:fld>
            <a:endParaRPr lang="en-US"/>
          </a:p>
        </p:txBody>
      </p:sp>
      <p:sp>
        <p:nvSpPr>
          <p:cNvPr id="3" name="Content Placeholder 2"/>
          <p:cNvSpPr>
            <a:spLocks noGrp="1"/>
          </p:cNvSpPr>
          <p:nvPr>
            <p:ph sz="quarter" idx="1"/>
          </p:nvPr>
        </p:nvSpPr>
        <p:spPr/>
        <p:txBody>
          <a:bodyPr>
            <a:normAutofit fontScale="92500" lnSpcReduction="20000"/>
          </a:bodyPr>
          <a:lstStyle/>
          <a:p>
            <a:r>
              <a:rPr lang="en-US" sz="2800" dirty="0" smtClean="0"/>
              <a:t>Lack of commitment;</a:t>
            </a:r>
          </a:p>
          <a:p>
            <a:r>
              <a:rPr lang="en-US" sz="2800" dirty="0" smtClean="0"/>
              <a:t>Failure to develop and implement sound strategies;</a:t>
            </a:r>
          </a:p>
          <a:p>
            <a:r>
              <a:rPr lang="en-US" sz="2800" dirty="0" smtClean="0"/>
              <a:t>Lack of meaningful goals or objectives;</a:t>
            </a:r>
          </a:p>
          <a:p>
            <a:r>
              <a:rPr lang="en-US" sz="2800" dirty="0" smtClean="0"/>
              <a:t>Failure to see planning as a rational and creative process;</a:t>
            </a:r>
          </a:p>
          <a:p>
            <a:r>
              <a:rPr lang="en-US" sz="2800" dirty="0" smtClean="0"/>
              <a:t>Excessive reliance upon experience;</a:t>
            </a:r>
          </a:p>
          <a:p>
            <a:r>
              <a:rPr lang="en-US" sz="2800" dirty="0" smtClean="0"/>
              <a:t>Failure to identify the most critical factor(s) for success;</a:t>
            </a:r>
          </a:p>
          <a:p>
            <a:r>
              <a:rPr lang="en-US" sz="2800" dirty="0" smtClean="0"/>
              <a:t>Lack of clear delegation;</a:t>
            </a:r>
          </a:p>
          <a:p>
            <a:r>
              <a:rPr lang="en-US" sz="2800" dirty="0" smtClean="0"/>
              <a:t>Lack of adequate control techniques and information on results;</a:t>
            </a:r>
          </a:p>
          <a:p>
            <a:r>
              <a:rPr lang="en-US" sz="2800" dirty="0" smtClean="0"/>
              <a:t>Resistance to change.</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Emergency Purchases</a:t>
            </a:r>
            <a:endParaRPr lang="en-US" dirty="0"/>
          </a:p>
        </p:txBody>
      </p:sp>
      <p:sp>
        <p:nvSpPr>
          <p:cNvPr id="4" name="Slide Number Placeholder 3"/>
          <p:cNvSpPr>
            <a:spLocks noGrp="1"/>
          </p:cNvSpPr>
          <p:nvPr>
            <p:ph type="sldNum" sz="quarter" idx="12"/>
          </p:nvPr>
        </p:nvSpPr>
        <p:spPr/>
        <p:txBody>
          <a:bodyPr/>
          <a:lstStyle/>
          <a:p>
            <a:fld id="{FD429BCF-1C54-4447-A399-5A12F6154314}" type="slidenum">
              <a:rPr lang="en-US" smtClean="0"/>
              <a:pPr/>
              <a:t>5</a:t>
            </a:fld>
            <a:endParaRPr lang="en-US"/>
          </a:p>
        </p:txBody>
      </p:sp>
      <p:sp>
        <p:nvSpPr>
          <p:cNvPr id="3" name="Content Placeholder 2"/>
          <p:cNvSpPr>
            <a:spLocks noGrp="1"/>
          </p:cNvSpPr>
          <p:nvPr>
            <p:ph sz="quarter" idx="1"/>
          </p:nvPr>
        </p:nvSpPr>
        <p:spPr/>
        <p:txBody>
          <a:bodyPr>
            <a:normAutofit fontScale="92500" lnSpcReduction="10000"/>
          </a:bodyPr>
          <a:lstStyle/>
          <a:p>
            <a:endParaRPr lang="en-US" dirty="0" smtClean="0"/>
          </a:p>
          <a:p>
            <a:pPr>
              <a:spcBef>
                <a:spcPct val="40000"/>
              </a:spcBef>
            </a:pPr>
            <a:r>
              <a:rPr lang="en-US" dirty="0" smtClean="0"/>
              <a:t>Emergency:</a:t>
            </a:r>
          </a:p>
          <a:p>
            <a:pPr lvl="1"/>
            <a:r>
              <a:rPr lang="en-US" sz="2800" dirty="0" smtClean="0"/>
              <a:t>Threat to life, property or welfare</a:t>
            </a:r>
          </a:p>
          <a:p>
            <a:r>
              <a:rPr lang="en-US" sz="2800" dirty="0" smtClean="0"/>
              <a:t>An emergency is an occurrence of a serious and urgent nature that demands immediate action. Emergency procedures may be used to purchase only that which is necessary to cover the requirements of the emergency. Subsequent requirements shall be obtained using normal purchasing procedures. The potential loss of funds at the end of a fiscal year is not considered an emergency.</a:t>
            </a:r>
            <a:endParaRPr lang="en-US" dirty="0" smtClean="0"/>
          </a:p>
          <a:p>
            <a:pPr>
              <a:buNone/>
            </a:pP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sz="3600" dirty="0" smtClean="0"/>
              <a:t> </a:t>
            </a:r>
            <a:r>
              <a:rPr lang="en-US" sz="2700" dirty="0" smtClean="0"/>
              <a:t>Decide what resources would benefit emergency response  through prior planning</a:t>
            </a:r>
            <a:endParaRPr lang="en-US" sz="2700" dirty="0"/>
          </a:p>
        </p:txBody>
      </p:sp>
      <p:sp>
        <p:nvSpPr>
          <p:cNvPr id="3" name="Slide Number Placeholder 2"/>
          <p:cNvSpPr>
            <a:spLocks noGrp="1"/>
          </p:cNvSpPr>
          <p:nvPr>
            <p:ph type="sldNum" sz="quarter" idx="12"/>
          </p:nvPr>
        </p:nvSpPr>
        <p:spPr/>
        <p:txBody>
          <a:bodyPr/>
          <a:lstStyle/>
          <a:p>
            <a:fld id="{FD429BCF-1C54-4447-A399-5A12F6154314}" type="slidenum">
              <a:rPr lang="en-US" smtClean="0"/>
              <a:pPr/>
              <a:t>6</a:t>
            </a:fld>
            <a:endParaRPr lang="en-US"/>
          </a:p>
        </p:txBody>
      </p:sp>
      <p:sp>
        <p:nvSpPr>
          <p:cNvPr id="4" name="Content Placeholder 3"/>
          <p:cNvSpPr>
            <a:spLocks noGrp="1"/>
          </p:cNvSpPr>
          <p:nvPr>
            <p:ph sz="quarter" idx="1"/>
          </p:nvPr>
        </p:nvSpPr>
        <p:spPr/>
        <p:txBody>
          <a:bodyPr>
            <a:normAutofit fontScale="77500" lnSpcReduction="20000"/>
          </a:bodyPr>
          <a:lstStyle/>
          <a:p>
            <a:r>
              <a:rPr lang="en-US" dirty="0" smtClean="0"/>
              <a:t>The first step in any successful venture is planning.</a:t>
            </a:r>
            <a:br>
              <a:rPr lang="en-US" dirty="0" smtClean="0"/>
            </a:br>
            <a:endParaRPr lang="en-US" dirty="0" smtClean="0"/>
          </a:p>
          <a:p>
            <a:r>
              <a:rPr lang="en-US" dirty="0" smtClean="0"/>
              <a:t>Devote time each week with the Emergency Managers to discuss resource needs. Amount of time depends on the need/requirements of you organization.</a:t>
            </a:r>
            <a:br>
              <a:rPr lang="en-US" dirty="0" smtClean="0"/>
            </a:br>
            <a:endParaRPr lang="en-US" dirty="0" smtClean="0"/>
          </a:p>
          <a:p>
            <a:r>
              <a:rPr lang="en-US" dirty="0" smtClean="0"/>
              <a:t>Resources should be prioritized to help with the decision to prequalify vendors or establish contracts. </a:t>
            </a:r>
            <a:br>
              <a:rPr lang="en-US" dirty="0" smtClean="0"/>
            </a:br>
            <a:endParaRPr lang="en-US" dirty="0" smtClean="0"/>
          </a:p>
          <a:p>
            <a:r>
              <a:rPr lang="en-US" dirty="0" smtClean="0"/>
              <a:t>Research possible sources to include other cooperative contracts, local resources, and market analysis.</a:t>
            </a:r>
            <a:br>
              <a:rPr lang="en-US" dirty="0" smtClean="0"/>
            </a:br>
            <a:endParaRPr lang="en-US" dirty="0" smtClean="0"/>
          </a:p>
          <a:p>
            <a:r>
              <a:rPr lang="en-US" dirty="0" smtClean="0"/>
              <a:t>Discuss with Emergency Managers the pro’s and con’s of contracts vice prequalified vendors and prioritize goals and objectives.</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sz="3600" dirty="0" smtClean="0"/>
              <a:t> </a:t>
            </a:r>
            <a:r>
              <a:rPr lang="en-US" sz="2700" dirty="0" smtClean="0"/>
              <a:t>Decide what resources would benefit emergency response/recovery  through prior planning</a:t>
            </a:r>
            <a:endParaRPr lang="en-US" sz="2700" dirty="0"/>
          </a:p>
        </p:txBody>
      </p:sp>
      <p:sp>
        <p:nvSpPr>
          <p:cNvPr id="3" name="Slide Number Placeholder 2"/>
          <p:cNvSpPr>
            <a:spLocks noGrp="1"/>
          </p:cNvSpPr>
          <p:nvPr>
            <p:ph type="sldNum" sz="quarter" idx="12"/>
          </p:nvPr>
        </p:nvSpPr>
        <p:spPr/>
        <p:txBody>
          <a:bodyPr/>
          <a:lstStyle/>
          <a:p>
            <a:fld id="{FD429BCF-1C54-4447-A399-5A12F6154314}" type="slidenum">
              <a:rPr lang="en-US" smtClean="0"/>
              <a:pPr/>
              <a:t>7</a:t>
            </a:fld>
            <a:endParaRPr lang="en-US"/>
          </a:p>
        </p:txBody>
      </p:sp>
      <p:sp>
        <p:nvSpPr>
          <p:cNvPr id="4" name="Content Placeholder 3"/>
          <p:cNvSpPr>
            <a:spLocks noGrp="1"/>
          </p:cNvSpPr>
          <p:nvPr>
            <p:ph sz="quarter" idx="1"/>
          </p:nvPr>
        </p:nvSpPr>
        <p:spPr/>
        <p:txBody>
          <a:bodyPr/>
          <a:lstStyle/>
          <a:p>
            <a:endParaRPr lang="en-US" dirty="0" smtClean="0"/>
          </a:p>
          <a:p>
            <a:r>
              <a:rPr lang="en-US" dirty="0" smtClean="0"/>
              <a:t>The Emergency Manager can gather subject matter experts to assist with information gathering.</a:t>
            </a:r>
            <a:br>
              <a:rPr lang="en-US" dirty="0" smtClean="0"/>
            </a:br>
            <a:endParaRPr lang="en-US" dirty="0" smtClean="0"/>
          </a:p>
          <a:p>
            <a:r>
              <a:rPr lang="en-US" dirty="0" smtClean="0"/>
              <a:t>Consider vital needs such as: shelter, food, water, medical/fire/security, power. </a:t>
            </a:r>
            <a:br>
              <a:rPr lang="en-US" dirty="0" smtClean="0"/>
            </a:br>
            <a:endParaRPr lang="en-US" dirty="0" smtClean="0"/>
          </a:p>
          <a:p>
            <a:r>
              <a:rPr lang="en-US" dirty="0" smtClean="0"/>
              <a:t>Consider debris removal, protecting property, establishing long term needs. </a:t>
            </a:r>
          </a:p>
          <a:p>
            <a:pPr>
              <a:buNone/>
            </a:pP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smtClean="0"/>
              <a:t>Pro’s and Con’s</a:t>
            </a:r>
            <a:br>
              <a:rPr lang="en-US" sz="2400" dirty="0" smtClean="0"/>
            </a:br>
            <a:r>
              <a:rPr lang="en-US" sz="2400" dirty="0" smtClean="0"/>
              <a:t>Contracts or Prequalified Vendors </a:t>
            </a:r>
            <a:endParaRPr lang="en-US" sz="2400" dirty="0"/>
          </a:p>
        </p:txBody>
      </p:sp>
      <p:sp>
        <p:nvSpPr>
          <p:cNvPr id="3" name="Slide Number Placeholder 2"/>
          <p:cNvSpPr>
            <a:spLocks noGrp="1"/>
          </p:cNvSpPr>
          <p:nvPr>
            <p:ph type="sldNum" sz="quarter" idx="12"/>
          </p:nvPr>
        </p:nvSpPr>
        <p:spPr/>
        <p:txBody>
          <a:bodyPr/>
          <a:lstStyle/>
          <a:p>
            <a:fld id="{FD429BCF-1C54-4447-A399-5A12F6154314}" type="slidenum">
              <a:rPr lang="en-US" smtClean="0"/>
              <a:pPr/>
              <a:t>8</a:t>
            </a:fld>
            <a:endParaRPr lang="en-US"/>
          </a:p>
        </p:txBody>
      </p:sp>
      <p:sp>
        <p:nvSpPr>
          <p:cNvPr id="4" name="Content Placeholder 3"/>
          <p:cNvSpPr>
            <a:spLocks noGrp="1"/>
          </p:cNvSpPr>
          <p:nvPr>
            <p:ph sz="quarter" idx="1"/>
          </p:nvPr>
        </p:nvSpPr>
        <p:spPr/>
        <p:txBody>
          <a:bodyPr>
            <a:normAutofit lnSpcReduction="10000"/>
          </a:bodyPr>
          <a:lstStyle/>
          <a:p>
            <a:pPr lvl="6" algn="ctr">
              <a:buNone/>
            </a:pPr>
            <a:endParaRPr lang="en-US" sz="2800" dirty="0" smtClean="0"/>
          </a:p>
          <a:p>
            <a:pPr lvl="7">
              <a:buNone/>
            </a:pPr>
            <a:r>
              <a:rPr lang="en-US" sz="2400" dirty="0" smtClean="0"/>
              <a:t>Pro’s</a:t>
            </a:r>
          </a:p>
          <a:p>
            <a:r>
              <a:rPr lang="en-US" sz="2400" dirty="0" smtClean="0"/>
              <a:t>Locks vendors into pricing.</a:t>
            </a:r>
          </a:p>
          <a:p>
            <a:r>
              <a:rPr lang="en-US" sz="2400" dirty="0" smtClean="0"/>
              <a:t>Sets terms and conditions beneficial to your needs.</a:t>
            </a:r>
          </a:p>
          <a:p>
            <a:r>
              <a:rPr lang="en-US" sz="2400" dirty="0" smtClean="0"/>
              <a:t>Decreases response time while aiding in the reimbursement process.</a:t>
            </a:r>
          </a:p>
          <a:p>
            <a:pPr>
              <a:buNone/>
            </a:pPr>
            <a:r>
              <a:rPr lang="en-US" sz="2400" dirty="0" smtClean="0"/>
              <a:t>                           Con’s</a:t>
            </a:r>
          </a:p>
          <a:p>
            <a:r>
              <a:rPr lang="en-US" sz="2400" dirty="0" smtClean="0"/>
              <a:t>Does not allow for price adjustments.</a:t>
            </a:r>
          </a:p>
          <a:p>
            <a:r>
              <a:rPr lang="en-US" sz="2400" dirty="0" smtClean="0"/>
              <a:t>May limit vendor resources availability.</a:t>
            </a:r>
          </a:p>
          <a:p>
            <a:r>
              <a:rPr lang="en-US" sz="2400" dirty="0" smtClean="0"/>
              <a:t>Time consuming up front.</a:t>
            </a:r>
          </a:p>
          <a:p>
            <a:r>
              <a:rPr lang="en-US" sz="2400" dirty="0" smtClean="0"/>
              <a:t>Requires contract administration.</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dirty="0" smtClean="0"/>
              <a:t>Pro’s and Con’s</a:t>
            </a:r>
            <a:br>
              <a:rPr lang="en-US" sz="2800" dirty="0" smtClean="0"/>
            </a:br>
            <a:r>
              <a:rPr lang="en-US" sz="2800" dirty="0" smtClean="0"/>
              <a:t>Contract or Prequalified Vendors </a:t>
            </a:r>
            <a:endParaRPr lang="en-US" sz="2800" dirty="0"/>
          </a:p>
        </p:txBody>
      </p:sp>
      <p:sp>
        <p:nvSpPr>
          <p:cNvPr id="3" name="Slide Number Placeholder 2"/>
          <p:cNvSpPr>
            <a:spLocks noGrp="1"/>
          </p:cNvSpPr>
          <p:nvPr>
            <p:ph type="sldNum" sz="quarter" idx="12"/>
          </p:nvPr>
        </p:nvSpPr>
        <p:spPr/>
        <p:txBody>
          <a:bodyPr/>
          <a:lstStyle/>
          <a:p>
            <a:fld id="{FD429BCF-1C54-4447-A399-5A12F6154314}" type="slidenum">
              <a:rPr lang="en-US" smtClean="0"/>
              <a:pPr/>
              <a:t>9</a:t>
            </a:fld>
            <a:endParaRPr lang="en-US"/>
          </a:p>
        </p:txBody>
      </p:sp>
      <p:sp>
        <p:nvSpPr>
          <p:cNvPr id="4" name="Content Placeholder 3"/>
          <p:cNvSpPr>
            <a:spLocks noGrp="1"/>
          </p:cNvSpPr>
          <p:nvPr>
            <p:ph sz="quarter" idx="1"/>
          </p:nvPr>
        </p:nvSpPr>
        <p:spPr/>
        <p:txBody>
          <a:bodyPr>
            <a:normAutofit fontScale="77500" lnSpcReduction="20000"/>
          </a:bodyPr>
          <a:lstStyle/>
          <a:p>
            <a:pPr algn="ctr">
              <a:buNone/>
            </a:pPr>
            <a:r>
              <a:rPr lang="en-US" b="1" dirty="0" smtClean="0"/>
              <a:t>Prequalified Vendors</a:t>
            </a:r>
          </a:p>
          <a:p>
            <a:pPr>
              <a:buNone/>
            </a:pPr>
            <a:r>
              <a:rPr lang="en-US" sz="3200" dirty="0" smtClean="0"/>
              <a:t>					</a:t>
            </a:r>
            <a:r>
              <a:rPr lang="en-US" sz="2800" dirty="0" smtClean="0"/>
              <a:t>Pro’s</a:t>
            </a:r>
          </a:p>
          <a:p>
            <a:r>
              <a:rPr lang="en-US" sz="2800" dirty="0" smtClean="0"/>
              <a:t>Allows for market adjustments in pricing. </a:t>
            </a:r>
          </a:p>
          <a:p>
            <a:r>
              <a:rPr lang="en-US" sz="2800" dirty="0" smtClean="0"/>
              <a:t>Allows for multiple bidders at time of purchase--competition</a:t>
            </a:r>
          </a:p>
          <a:p>
            <a:r>
              <a:rPr lang="en-US" sz="2800" dirty="0" smtClean="0"/>
              <a:t>Allows for more specific terms and conditions, as well as scope of work to meet specific needs of situation.</a:t>
            </a:r>
          </a:p>
          <a:p>
            <a:pPr>
              <a:buNone/>
            </a:pPr>
            <a:endParaRPr lang="en-US" sz="2800" dirty="0" smtClean="0"/>
          </a:p>
          <a:p>
            <a:pPr>
              <a:buNone/>
            </a:pPr>
            <a:r>
              <a:rPr lang="en-US" sz="2800" dirty="0" smtClean="0"/>
              <a:t>					Con’s</a:t>
            </a:r>
          </a:p>
          <a:p>
            <a:r>
              <a:rPr lang="en-US" sz="2800" dirty="0" smtClean="0"/>
              <a:t>Requires completive bid process, if applicable.</a:t>
            </a:r>
          </a:p>
          <a:p>
            <a:r>
              <a:rPr lang="en-US" sz="2800" dirty="0" smtClean="0"/>
              <a:t>Allows for price escalation due to market needs.</a:t>
            </a:r>
          </a:p>
          <a:p>
            <a:r>
              <a:rPr lang="en-US" sz="2800" dirty="0" smtClean="0"/>
              <a:t>May require more time at point of need when time is not available.</a:t>
            </a:r>
          </a:p>
          <a:p>
            <a:endParaRPr lang="en-US"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493</TotalTime>
  <Words>1164</Words>
  <Application>Microsoft Office PowerPoint</Application>
  <PresentationFormat>On-screen Show (4:3)</PresentationFormat>
  <Paragraphs>206</Paragraphs>
  <Slides>17</Slides>
  <Notes>14</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Civic</vt:lpstr>
      <vt:lpstr>Emergency Preparedness</vt:lpstr>
      <vt:lpstr>Course Objectives</vt:lpstr>
      <vt:lpstr>Planning</vt:lpstr>
      <vt:lpstr>Planning Fails if there is . . .</vt:lpstr>
      <vt:lpstr>Emergency Purchases</vt:lpstr>
      <vt:lpstr>  Decide what resources would benefit emergency response  through prior planning</vt:lpstr>
      <vt:lpstr>  Decide what resources would benefit emergency response/recovery  through prior planning</vt:lpstr>
      <vt:lpstr>Pro’s and Con’s Contracts or Prequalified Vendors </vt:lpstr>
      <vt:lpstr>Pro’s and Con’s Contract or Prequalified Vendors </vt:lpstr>
      <vt:lpstr>    Determine what resources may require contracts</vt:lpstr>
      <vt:lpstr>  Determine what resources may require  vendors to be pre-certified</vt:lpstr>
      <vt:lpstr>  Determine what resources may require  vendors to be pre-certified (cont.)</vt:lpstr>
      <vt:lpstr>Terms and conditions to consider in contracts.</vt:lpstr>
      <vt:lpstr>Things to Remember</vt:lpstr>
      <vt:lpstr>References</vt:lpstr>
      <vt:lpstr>Conclusion</vt:lpstr>
      <vt:lpstr>THANK YOU</vt:lpstr>
    </vt:vector>
  </TitlesOfParts>
  <Company>VDEM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prigterink</dc:creator>
  <cp:lastModifiedBy>Carnell Bagley</cp:lastModifiedBy>
  <cp:revision>52</cp:revision>
  <dcterms:created xsi:type="dcterms:W3CDTF">2011-06-03T18:07:10Z</dcterms:created>
  <dcterms:modified xsi:type="dcterms:W3CDTF">2011-09-27T15:59:25Z</dcterms:modified>
</cp:coreProperties>
</file>