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9"/>
  </p:handout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28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12DF570-7106-4929-892A-9E82D8C70147}" type="datetimeFigureOut">
              <a:rPr lang="en-US" smtClean="0"/>
              <a:t>9/15/2010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8D2EFDE-E406-4835-8960-3CEC5753BAE2}"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576C43-5E44-4041-BDFD-A551DEC67469}" type="datetimeFigureOut">
              <a:rPr lang="en-US" smtClean="0"/>
              <a:t>9/15/2010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D1EBE6-5237-4A11-BD90-8B7B1B13BC2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576C43-5E44-4041-BDFD-A551DEC67469}" type="datetimeFigureOut">
              <a:rPr lang="en-US" smtClean="0"/>
              <a:t>9/15/2010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D1EBE6-5237-4A11-BD90-8B7B1B13BC2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576C43-5E44-4041-BDFD-A551DEC67469}" type="datetimeFigureOut">
              <a:rPr lang="en-US" smtClean="0"/>
              <a:t>9/15/2010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D1EBE6-5237-4A11-BD90-8B7B1B13BC2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576C43-5E44-4041-BDFD-A551DEC67469}" type="datetimeFigureOut">
              <a:rPr lang="en-US" smtClean="0"/>
              <a:t>9/15/2010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D1EBE6-5237-4A11-BD90-8B7B1B13BC2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576C43-5E44-4041-BDFD-A551DEC67469}" type="datetimeFigureOut">
              <a:rPr lang="en-US" smtClean="0"/>
              <a:t>9/15/2010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D1EBE6-5237-4A11-BD90-8B7B1B13BC2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576C43-5E44-4041-BDFD-A551DEC67469}" type="datetimeFigureOut">
              <a:rPr lang="en-US" smtClean="0"/>
              <a:t>9/15/2010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D1EBE6-5237-4A11-BD90-8B7B1B13BC2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576C43-5E44-4041-BDFD-A551DEC67469}" type="datetimeFigureOut">
              <a:rPr lang="en-US" smtClean="0"/>
              <a:t>9/15/2010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D1EBE6-5237-4A11-BD90-8B7B1B13BC2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576C43-5E44-4041-BDFD-A551DEC67469}" type="datetimeFigureOut">
              <a:rPr lang="en-US" smtClean="0"/>
              <a:t>9/15/2010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D1EBE6-5237-4A11-BD90-8B7B1B13BC2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576C43-5E44-4041-BDFD-A551DEC67469}" type="datetimeFigureOut">
              <a:rPr lang="en-US" smtClean="0"/>
              <a:t>9/15/2010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D1EBE6-5237-4A11-BD90-8B7B1B13BC2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576C43-5E44-4041-BDFD-A551DEC67469}" type="datetimeFigureOut">
              <a:rPr lang="en-US" smtClean="0"/>
              <a:t>9/15/2010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D1EBE6-5237-4A11-BD90-8B7B1B13BC2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576C43-5E44-4041-BDFD-A551DEC67469}" type="datetimeFigureOut">
              <a:rPr lang="en-US" smtClean="0"/>
              <a:t>9/15/2010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D1EBE6-5237-4A11-BD90-8B7B1B13BC2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576C43-5E44-4041-BDFD-A551DEC67469}" type="datetimeFigureOut">
              <a:rPr lang="en-US" smtClean="0"/>
              <a:t>9/15/2010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D1EBE6-5237-4A11-BD90-8B7B1B13BC2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73162"/>
          </a:xfrm>
        </p:spPr>
        <p:txBody>
          <a:bodyPr>
            <a:normAutofit/>
          </a:bodyPr>
          <a:lstStyle/>
          <a:p>
            <a:r>
              <a:rPr lang="en-US" sz="3200" dirty="0" smtClean="0"/>
              <a:t>VIRGINIA PUBLIC PROCUREMENT ACT</a:t>
            </a:r>
            <a:br>
              <a:rPr lang="en-US" sz="3200" dirty="0" smtClean="0"/>
            </a:br>
            <a:r>
              <a:rPr lang="en-US" sz="3200" dirty="0" smtClean="0"/>
              <a:t>ARTICLE 1-GENERAL PROVISIONS</a:t>
            </a:r>
            <a:endParaRPr lang="en-US" sz="3200" dirty="0"/>
          </a:p>
        </p:txBody>
      </p:sp>
      <p:sp>
        <p:nvSpPr>
          <p:cNvPr id="3" name="Content Placeholder 2"/>
          <p:cNvSpPr>
            <a:spLocks noGrp="1"/>
          </p:cNvSpPr>
          <p:nvPr>
            <p:ph idx="1"/>
          </p:nvPr>
        </p:nvSpPr>
        <p:spPr>
          <a:xfrm>
            <a:off x="457200" y="1524000"/>
            <a:ext cx="8229600" cy="4953000"/>
          </a:xfrm>
        </p:spPr>
        <p:txBody>
          <a:bodyPr>
            <a:normAutofit fontScale="47500" lnSpcReduction="20000"/>
          </a:bodyPr>
          <a:lstStyle/>
          <a:p>
            <a:pPr>
              <a:buNone/>
            </a:pPr>
            <a:r>
              <a:rPr lang="en-US" b="1" dirty="0"/>
              <a:t>§ 2.2-4300.  Short title; purpose; declaration of intent.</a:t>
            </a:r>
            <a:r>
              <a:rPr lang="en-US" dirty="0"/>
              <a:t>  -- A.  This chapter may be cited as the </a:t>
            </a:r>
            <a:r>
              <a:rPr lang="en-US" i="1" dirty="0"/>
              <a:t>Virginia Public Procurement Act</a:t>
            </a:r>
            <a:r>
              <a:rPr lang="en-US" dirty="0"/>
              <a:t>.</a:t>
            </a:r>
          </a:p>
          <a:p>
            <a:pPr>
              <a:buNone/>
            </a:pPr>
            <a:r>
              <a:rPr lang="en-US" dirty="0"/>
              <a:t> </a:t>
            </a:r>
          </a:p>
          <a:p>
            <a:pPr>
              <a:buNone/>
            </a:pPr>
            <a:r>
              <a:rPr lang="en-US" dirty="0"/>
              <a:t> 	</a:t>
            </a:r>
            <a:r>
              <a:rPr lang="en-US" sz="3400" dirty="0"/>
              <a:t>B.	The purpose of this chapter is to </a:t>
            </a:r>
            <a:r>
              <a:rPr lang="en-US" sz="3400" dirty="0">
                <a:solidFill>
                  <a:srgbClr val="00B050"/>
                </a:solidFill>
              </a:rPr>
              <a:t>enunciate the public policies pertaining to governmental procurement from nongovernmental sources</a:t>
            </a:r>
            <a:r>
              <a:rPr lang="en-US" sz="3400" dirty="0"/>
              <a:t>, to include governmental procurement that </a:t>
            </a:r>
            <a:r>
              <a:rPr lang="en-US" sz="3400" dirty="0">
                <a:solidFill>
                  <a:srgbClr val="00B050"/>
                </a:solidFill>
              </a:rPr>
              <a:t>may or may not result in monetary consideration for either party</a:t>
            </a:r>
            <a:r>
              <a:rPr lang="en-US" sz="3400" dirty="0"/>
              <a:t>. This </a:t>
            </a:r>
            <a:r>
              <a:rPr lang="en-US" sz="3400" dirty="0">
                <a:solidFill>
                  <a:srgbClr val="00B050"/>
                </a:solidFill>
              </a:rPr>
              <a:t>chapter shall apply whether the consideration is monetary or nonmonetary and regardless of whether the public body, the contractor, or some third party is providing the consideration</a:t>
            </a:r>
            <a:r>
              <a:rPr lang="en-US" sz="3400" dirty="0"/>
              <a:t>.</a:t>
            </a:r>
          </a:p>
          <a:p>
            <a:pPr>
              <a:buNone/>
            </a:pPr>
            <a:r>
              <a:rPr lang="en-US" sz="3400" dirty="0"/>
              <a:t> </a:t>
            </a:r>
          </a:p>
          <a:p>
            <a:pPr lvl="0">
              <a:buNone/>
            </a:pPr>
            <a:r>
              <a:rPr lang="en-US" sz="3400" dirty="0" smtClean="0"/>
              <a:t>	To </a:t>
            </a:r>
            <a:r>
              <a:rPr lang="en-US" sz="3400" dirty="0"/>
              <a:t>the end that public bodies in the Commonwealth obtain high quality goods and services at reasonable cost, that all </a:t>
            </a:r>
            <a:r>
              <a:rPr lang="en-US" sz="3400" dirty="0">
                <a:solidFill>
                  <a:srgbClr val="00B050"/>
                </a:solidFill>
              </a:rPr>
              <a:t>procurement procedures be conducted in a fair and impartial manne</a:t>
            </a:r>
            <a:r>
              <a:rPr lang="en-US" sz="3400" dirty="0"/>
              <a:t>r with </a:t>
            </a:r>
            <a:r>
              <a:rPr lang="en-US" sz="3400" dirty="0">
                <a:solidFill>
                  <a:srgbClr val="00B050"/>
                </a:solidFill>
              </a:rPr>
              <a:t>avoidance of any impropriety or appearance of impropriety</a:t>
            </a:r>
            <a:r>
              <a:rPr lang="en-US" sz="3400" dirty="0"/>
              <a:t>, that </a:t>
            </a:r>
            <a:r>
              <a:rPr lang="en-US" sz="3400" dirty="0">
                <a:solidFill>
                  <a:srgbClr val="00B050"/>
                </a:solidFill>
              </a:rPr>
              <a:t>all qualified vendors have access to public business</a:t>
            </a:r>
            <a:r>
              <a:rPr lang="en-US" sz="3400" dirty="0"/>
              <a:t> and that </a:t>
            </a:r>
            <a:r>
              <a:rPr lang="en-US" sz="3400" dirty="0">
                <a:solidFill>
                  <a:srgbClr val="00B050"/>
                </a:solidFill>
              </a:rPr>
              <a:t>no </a:t>
            </a:r>
            <a:r>
              <a:rPr lang="en-US" sz="3400" dirty="0" err="1">
                <a:solidFill>
                  <a:srgbClr val="00B050"/>
                </a:solidFill>
              </a:rPr>
              <a:t>offeror</a:t>
            </a:r>
            <a:r>
              <a:rPr lang="en-US" sz="3400" dirty="0">
                <a:solidFill>
                  <a:srgbClr val="00B050"/>
                </a:solidFill>
              </a:rPr>
              <a:t> be arbitrarily or capriciously  excluded</a:t>
            </a:r>
            <a:r>
              <a:rPr lang="en-US" sz="3400" dirty="0"/>
              <a:t>, it is the intent of the General Assembly that competition be sought to the maximum  feasible degree, that procurement procedures involve openness and administrative efficiency,  that individual public bodies enjoy broad flexibility in fashioning details of such competition,  that the </a:t>
            </a:r>
            <a:r>
              <a:rPr lang="en-US" sz="3400" dirty="0">
                <a:solidFill>
                  <a:srgbClr val="00B050"/>
                </a:solidFill>
              </a:rPr>
              <a:t>rules governing contract awards be made clear in advance of the competition</a:t>
            </a:r>
            <a:r>
              <a:rPr lang="en-US" sz="3400" dirty="0"/>
              <a:t>, that </a:t>
            </a:r>
            <a:r>
              <a:rPr lang="en-US" sz="3400" dirty="0">
                <a:solidFill>
                  <a:srgbClr val="00B050"/>
                </a:solidFill>
              </a:rPr>
              <a:t>specifications reflect the procurement needs of the purchasing body rather than being drawn to favor a particular vendor</a:t>
            </a:r>
            <a:r>
              <a:rPr lang="en-US" sz="3400" dirty="0"/>
              <a:t>, and that the purchaser and vendor freely exchange information concerning what is sought to be procured and what is offered. Public bodies may consider best value concepts when procuring goods and nonprofessional services, but not construction or professional services. The criteria, factors, and basis for consideration of best value and the process for the consideration of best value shall be as stated in the procurement solicitation</a:t>
            </a:r>
            <a:r>
              <a:rPr lang="fr-FR" sz="3400" dirty="0"/>
              <a:t>.</a:t>
            </a:r>
            <a:endParaRPr lang="en-US" sz="3400"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VIRGINIA PUBLIC PROCUREMENT ACT</a:t>
            </a:r>
            <a:br>
              <a:rPr lang="en-US" sz="3600" dirty="0" smtClean="0"/>
            </a:br>
            <a:r>
              <a:rPr lang="en-US" sz="3600" dirty="0" smtClean="0"/>
              <a:t>ARTICLE 6:  ETHICS IN PUBLIC CONTRACTING</a:t>
            </a:r>
            <a:endParaRPr lang="en-US" sz="3600" dirty="0"/>
          </a:p>
        </p:txBody>
      </p:sp>
      <p:sp>
        <p:nvSpPr>
          <p:cNvPr id="3" name="Content Placeholder 2"/>
          <p:cNvSpPr>
            <a:spLocks noGrp="1"/>
          </p:cNvSpPr>
          <p:nvPr>
            <p:ph idx="1"/>
          </p:nvPr>
        </p:nvSpPr>
        <p:spPr/>
        <p:txBody>
          <a:bodyPr>
            <a:normAutofit fontScale="85000" lnSpcReduction="20000"/>
          </a:bodyPr>
          <a:lstStyle/>
          <a:p>
            <a:pPr>
              <a:buNone/>
            </a:pPr>
            <a:r>
              <a:rPr lang="en-US" b="1" dirty="0"/>
              <a:t>§ 2.2-4367.  Purpose.</a:t>
            </a:r>
            <a:r>
              <a:rPr lang="en-US" dirty="0"/>
              <a:t>  -- The provisions of </a:t>
            </a:r>
            <a:r>
              <a:rPr lang="en-US" dirty="0">
                <a:solidFill>
                  <a:srgbClr val="00B050"/>
                </a:solidFill>
              </a:rPr>
              <a:t>this article supplement, but shall not supersede, other provisions of law including, but not limited to, the </a:t>
            </a:r>
            <a:r>
              <a:rPr lang="en-US" i="1" dirty="0">
                <a:solidFill>
                  <a:srgbClr val="00B050"/>
                </a:solidFill>
              </a:rPr>
              <a:t>State and Local Government Conflict of Interests Act</a:t>
            </a:r>
            <a:r>
              <a:rPr lang="en-US" dirty="0">
                <a:solidFill>
                  <a:srgbClr val="00B050"/>
                </a:solidFill>
              </a:rPr>
              <a:t> (§ 2.2-3100 et seq.)</a:t>
            </a:r>
            <a:r>
              <a:rPr lang="en-US" dirty="0"/>
              <a:t>, the </a:t>
            </a:r>
            <a:r>
              <a:rPr lang="en-US" i="1" dirty="0"/>
              <a:t>Virginia Governmental Frauds Act</a:t>
            </a:r>
            <a:r>
              <a:rPr lang="en-US" dirty="0"/>
              <a:t> (§  18.2-498.1 et seq.), and Articles 2 (§  18.2-438 et seq.) and 3 (§  18.2-446 et seq.) of Chapter 10 of Title 18.2.</a:t>
            </a:r>
          </a:p>
          <a:p>
            <a:pPr>
              <a:buNone/>
            </a:pPr>
            <a:r>
              <a:rPr lang="en-US" dirty="0"/>
              <a:t> </a:t>
            </a:r>
          </a:p>
          <a:p>
            <a:pPr>
              <a:buNone/>
            </a:pPr>
            <a:r>
              <a:rPr lang="en-US" dirty="0" smtClean="0"/>
              <a:t>	The </a:t>
            </a:r>
            <a:r>
              <a:rPr lang="en-US" dirty="0"/>
              <a:t>provisions of this article shall apply notwithstanding the fact that the conduct described may not constitute a violation of the </a:t>
            </a:r>
            <a:r>
              <a:rPr lang="en-US" i="1" dirty="0"/>
              <a:t>State and Local Government Conflict of Interests Act</a:t>
            </a:r>
            <a:r>
              <a:rPr lang="en-US"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VIRGINIA PUBLIC PROCUREMENT ACT</a:t>
            </a:r>
            <a:br>
              <a:rPr lang="en-US" dirty="0" smtClean="0"/>
            </a:br>
            <a:r>
              <a:rPr lang="en-US" dirty="0" smtClean="0"/>
              <a:t>ETHICS-DEFINITIONS</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i="1" dirty="0" smtClean="0"/>
              <a:t>	“</a:t>
            </a:r>
            <a:r>
              <a:rPr lang="en-US" i="1" dirty="0"/>
              <a:t>Immediate family”</a:t>
            </a:r>
            <a:r>
              <a:rPr lang="en-US" dirty="0"/>
              <a:t> means a </a:t>
            </a:r>
            <a:r>
              <a:rPr lang="en-US" dirty="0">
                <a:solidFill>
                  <a:srgbClr val="00B050"/>
                </a:solidFill>
              </a:rPr>
              <a:t>spouse, children, parents, brothers and sisters, and any other person living in the same household as the employee.</a:t>
            </a:r>
            <a:r>
              <a:rPr lang="en-US" dirty="0"/>
              <a:t> </a:t>
            </a:r>
          </a:p>
          <a:p>
            <a:pPr>
              <a:buNone/>
            </a:pPr>
            <a:r>
              <a:rPr lang="en-US" dirty="0"/>
              <a:t> </a:t>
            </a:r>
          </a:p>
          <a:p>
            <a:pPr>
              <a:buNone/>
            </a:pPr>
            <a:r>
              <a:rPr lang="en-US" i="1" dirty="0" smtClean="0"/>
              <a:t>	“</a:t>
            </a:r>
            <a:r>
              <a:rPr lang="en-US" i="1" dirty="0"/>
              <a:t>Official responsibility”</a:t>
            </a:r>
            <a:r>
              <a:rPr lang="en-US" dirty="0"/>
              <a:t> means </a:t>
            </a:r>
            <a:r>
              <a:rPr lang="en-US" dirty="0">
                <a:solidFill>
                  <a:srgbClr val="00B050"/>
                </a:solidFill>
              </a:rPr>
              <a:t>administrative or operating authority, whether intermediate or final, to initiate, approve, disapprove or otherwise affect a procurement transaction, or any claim resulting </a:t>
            </a:r>
            <a:r>
              <a:rPr lang="en-US" dirty="0" err="1" smtClean="0">
                <a:solidFill>
                  <a:srgbClr val="00B050"/>
                </a:solidFill>
              </a:rPr>
              <a:t>therefrom</a:t>
            </a:r>
            <a:r>
              <a:rPr lang="en-US"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VIRGINIA PUBLIC PROCUREMENT ACT</a:t>
            </a:r>
            <a:br>
              <a:rPr lang="en-US" dirty="0" smtClean="0"/>
            </a:br>
            <a:r>
              <a:rPr lang="en-US" dirty="0" smtClean="0"/>
              <a:t>ETHICS-DEFINITIONS CONTINUED</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i="1" dirty="0" smtClean="0"/>
              <a:t>	“</a:t>
            </a:r>
            <a:r>
              <a:rPr lang="en-US" i="1" dirty="0"/>
              <a:t>Procurement transaction”</a:t>
            </a:r>
            <a:r>
              <a:rPr lang="en-US" dirty="0"/>
              <a:t> means </a:t>
            </a:r>
            <a:r>
              <a:rPr lang="en-US" dirty="0">
                <a:solidFill>
                  <a:srgbClr val="00B050"/>
                </a:solidFill>
              </a:rPr>
              <a:t>all functions that pertain to the obtaining of any goods, services or construction, including description of requirements, selection and solicitation of sources, preparation and award of contract, and all phases of contract administration</a:t>
            </a:r>
            <a:r>
              <a:rPr lang="en-US" dirty="0"/>
              <a:t>.</a:t>
            </a:r>
          </a:p>
          <a:p>
            <a:pPr>
              <a:buNone/>
            </a:pPr>
            <a:r>
              <a:rPr lang="en-US" dirty="0"/>
              <a:t> </a:t>
            </a:r>
          </a:p>
          <a:p>
            <a:pPr>
              <a:buNone/>
            </a:pPr>
            <a:r>
              <a:rPr lang="en-US" i="1" dirty="0" smtClean="0"/>
              <a:t>	“</a:t>
            </a:r>
            <a:r>
              <a:rPr lang="en-US" i="1" dirty="0"/>
              <a:t>Public employee”</a:t>
            </a:r>
            <a:r>
              <a:rPr lang="en-US" dirty="0"/>
              <a:t> means </a:t>
            </a:r>
            <a:r>
              <a:rPr lang="en-US" dirty="0">
                <a:solidFill>
                  <a:srgbClr val="00B050"/>
                </a:solidFill>
              </a:rPr>
              <a:t>any person employed by a public body, including elected officials or appointed members of governing bodies.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VIRGINIA PUBLIC PROCUREMENT ACT</a:t>
            </a:r>
            <a:br>
              <a:rPr lang="en-US" dirty="0" smtClean="0"/>
            </a:br>
            <a:r>
              <a:rPr lang="en-US" dirty="0" smtClean="0"/>
              <a:t>ETHICS-NO NO</a:t>
            </a:r>
            <a:endParaRPr lang="en-US" dirty="0"/>
          </a:p>
        </p:txBody>
      </p:sp>
      <p:sp>
        <p:nvSpPr>
          <p:cNvPr id="3" name="Content Placeholder 2"/>
          <p:cNvSpPr>
            <a:spLocks noGrp="1"/>
          </p:cNvSpPr>
          <p:nvPr>
            <p:ph idx="1"/>
          </p:nvPr>
        </p:nvSpPr>
        <p:spPr/>
        <p:txBody>
          <a:bodyPr>
            <a:normAutofit fontScale="32500" lnSpcReduction="20000"/>
          </a:bodyPr>
          <a:lstStyle/>
          <a:p>
            <a:pPr>
              <a:buNone/>
            </a:pPr>
            <a:r>
              <a:rPr lang="en-US" sz="4900" b="1" dirty="0"/>
              <a:t>§ 2.2-4369.  Proscribed participation by public employees in procurement transactions.</a:t>
            </a:r>
            <a:r>
              <a:rPr lang="en-US" sz="4900" dirty="0"/>
              <a:t>  --  Except as may be specifically allowed by subdivisions A. 2, 3 and 4 of § 2.2-3112, </a:t>
            </a:r>
            <a:r>
              <a:rPr lang="en-US" sz="4900" dirty="0">
                <a:solidFill>
                  <a:srgbClr val="00B050"/>
                </a:solidFill>
              </a:rPr>
              <a:t>no public employee having official responsibility for a procurement transaction shall participate in that transaction on behalf of the public body when the employee knows that</a:t>
            </a:r>
            <a:r>
              <a:rPr lang="en-US" sz="4900" dirty="0"/>
              <a:t>:</a:t>
            </a:r>
          </a:p>
          <a:p>
            <a:pPr>
              <a:buNone/>
            </a:pPr>
            <a:r>
              <a:rPr lang="en-US" sz="4900" dirty="0"/>
              <a:t> </a:t>
            </a:r>
          </a:p>
          <a:p>
            <a:pPr>
              <a:buNone/>
            </a:pPr>
            <a:r>
              <a:rPr lang="en-US" sz="4900" dirty="0"/>
              <a:t>1.	The </a:t>
            </a:r>
            <a:r>
              <a:rPr lang="en-US" sz="4900" dirty="0">
                <a:solidFill>
                  <a:srgbClr val="00B050"/>
                </a:solidFill>
              </a:rPr>
              <a:t>employee is contemporaneously employed by a bidder, </a:t>
            </a:r>
            <a:r>
              <a:rPr lang="en-US" sz="4900" dirty="0" err="1">
                <a:solidFill>
                  <a:srgbClr val="00B050"/>
                </a:solidFill>
              </a:rPr>
              <a:t>offeror</a:t>
            </a:r>
            <a:r>
              <a:rPr lang="en-US" sz="4900" dirty="0">
                <a:solidFill>
                  <a:srgbClr val="00B050"/>
                </a:solidFill>
              </a:rPr>
              <a:t> or contractor involved in the procurement transaction</a:t>
            </a:r>
            <a:r>
              <a:rPr lang="en-US" sz="4900" dirty="0"/>
              <a:t>; </a:t>
            </a:r>
          </a:p>
          <a:p>
            <a:pPr>
              <a:buNone/>
            </a:pPr>
            <a:r>
              <a:rPr lang="en-US" sz="4900" dirty="0"/>
              <a:t> </a:t>
            </a:r>
          </a:p>
          <a:p>
            <a:pPr>
              <a:buNone/>
            </a:pPr>
            <a:r>
              <a:rPr lang="en-US" sz="4900" dirty="0"/>
              <a:t>2.	The </a:t>
            </a:r>
            <a:r>
              <a:rPr lang="en-US" sz="4900" dirty="0">
                <a:solidFill>
                  <a:srgbClr val="00B050"/>
                </a:solidFill>
              </a:rPr>
              <a:t>employee, the employee's partner, or any member of the employee's immediate family holds a position with a bidder, </a:t>
            </a:r>
            <a:r>
              <a:rPr lang="en-US" sz="4900" dirty="0" err="1">
                <a:solidFill>
                  <a:srgbClr val="00B050"/>
                </a:solidFill>
              </a:rPr>
              <a:t>offeror</a:t>
            </a:r>
            <a:r>
              <a:rPr lang="en-US" sz="4900" dirty="0">
                <a:solidFill>
                  <a:srgbClr val="00B050"/>
                </a:solidFill>
              </a:rPr>
              <a:t> or contractor such as an officer, director, trustee, partner or the like, or is employed in a capacity involving personal and substantial participation in the procurement transaction</a:t>
            </a:r>
            <a:r>
              <a:rPr lang="en-US" sz="4900" dirty="0"/>
              <a:t>, or owns or controls an interest of more than five percent;</a:t>
            </a:r>
          </a:p>
          <a:p>
            <a:pPr>
              <a:buNone/>
            </a:pPr>
            <a:r>
              <a:rPr lang="en-US" sz="4900" dirty="0"/>
              <a:t> </a:t>
            </a:r>
          </a:p>
          <a:p>
            <a:pPr>
              <a:buNone/>
            </a:pPr>
            <a:r>
              <a:rPr lang="en-US" sz="4900" dirty="0"/>
              <a:t>3.  	The </a:t>
            </a:r>
            <a:r>
              <a:rPr lang="en-US" sz="4900" dirty="0">
                <a:solidFill>
                  <a:srgbClr val="00B050"/>
                </a:solidFill>
              </a:rPr>
              <a:t>employee, the employee's partner, or any member of the employee's immediate family has a pecuniary interest arising from the procurement</a:t>
            </a:r>
            <a:r>
              <a:rPr lang="fr-FR" sz="4900" dirty="0">
                <a:solidFill>
                  <a:srgbClr val="00B050"/>
                </a:solidFill>
              </a:rPr>
              <a:t> transaction</a:t>
            </a:r>
            <a:r>
              <a:rPr lang="fr-FR" sz="4900" dirty="0"/>
              <a:t>; or</a:t>
            </a:r>
            <a:endParaRPr lang="en-US" sz="4900" dirty="0"/>
          </a:p>
          <a:p>
            <a:pPr>
              <a:buNone/>
            </a:pPr>
            <a:r>
              <a:rPr lang="fr-FR" sz="4900" dirty="0"/>
              <a:t> </a:t>
            </a:r>
            <a:endParaRPr lang="en-US" sz="4900" dirty="0"/>
          </a:p>
          <a:p>
            <a:pPr>
              <a:buNone/>
            </a:pPr>
            <a:r>
              <a:rPr lang="en-US" sz="4900" dirty="0"/>
              <a:t>4.	The </a:t>
            </a:r>
            <a:r>
              <a:rPr lang="en-US" sz="4900" dirty="0">
                <a:solidFill>
                  <a:srgbClr val="00B050"/>
                </a:solidFill>
              </a:rPr>
              <a:t>employee, the employee's partner, or any member of the employee's immediate family is negotiating, or has an arrangement concerning, prospective employment with a bidder, </a:t>
            </a:r>
            <a:r>
              <a:rPr lang="en-US" sz="4900" dirty="0" err="1">
                <a:solidFill>
                  <a:srgbClr val="00B050"/>
                </a:solidFill>
              </a:rPr>
              <a:t>offeror</a:t>
            </a:r>
            <a:r>
              <a:rPr lang="en-US" sz="4900" dirty="0">
                <a:solidFill>
                  <a:srgbClr val="00B050"/>
                </a:solidFill>
              </a:rPr>
              <a:t> or contractor</a:t>
            </a:r>
            <a:r>
              <a:rPr lang="en-US" sz="4900" dirty="0"/>
              <a:t>.</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VIRGINIA PUBLIC PROCUREMENT ACT</a:t>
            </a:r>
            <a:br>
              <a:rPr lang="en-US" dirty="0" smtClean="0"/>
            </a:br>
            <a:r>
              <a:rPr lang="en-US" dirty="0" smtClean="0"/>
              <a:t>ETHICS-NO NO CONTINUED</a:t>
            </a:r>
            <a:endParaRPr lang="en-US" dirty="0"/>
          </a:p>
        </p:txBody>
      </p:sp>
      <p:sp>
        <p:nvSpPr>
          <p:cNvPr id="3" name="Content Placeholder 2"/>
          <p:cNvSpPr>
            <a:spLocks noGrp="1"/>
          </p:cNvSpPr>
          <p:nvPr>
            <p:ph idx="1"/>
          </p:nvPr>
        </p:nvSpPr>
        <p:spPr/>
        <p:txBody>
          <a:bodyPr>
            <a:noAutofit/>
          </a:bodyPr>
          <a:lstStyle/>
          <a:p>
            <a:pPr>
              <a:buNone/>
            </a:pPr>
            <a:r>
              <a:rPr lang="en-US" sz="2000" b="1" dirty="0"/>
              <a:t>§ 2.2-4371.  Prohibition on solicitation or acceptance of gifts; gifts </a:t>
            </a:r>
            <a:r>
              <a:rPr lang="en-US" sz="2000" b="1" dirty="0" smtClean="0"/>
              <a:t>by bidders</a:t>
            </a:r>
            <a:r>
              <a:rPr lang="en-US" sz="2000" b="1" dirty="0"/>
              <a:t>, </a:t>
            </a:r>
            <a:r>
              <a:rPr lang="en-US" sz="2000" b="1" dirty="0" err="1"/>
              <a:t>offerors</a:t>
            </a:r>
            <a:r>
              <a:rPr lang="en-US" sz="2000" b="1" dirty="0"/>
              <a:t>, contractor or subcontractors prohibited.</a:t>
            </a:r>
            <a:r>
              <a:rPr lang="en-US" sz="2000" dirty="0"/>
              <a:t>  -- A.  </a:t>
            </a:r>
            <a:r>
              <a:rPr lang="en-US" sz="2000" dirty="0">
                <a:solidFill>
                  <a:srgbClr val="00B050"/>
                </a:solidFill>
              </a:rPr>
              <a:t>No public employee having official responsibility for a procurement transaction shall solicit, demand, accept, or agree to accept from a bidder, </a:t>
            </a:r>
            <a:r>
              <a:rPr lang="en-US" sz="2000" dirty="0" err="1">
                <a:solidFill>
                  <a:srgbClr val="00B050"/>
                </a:solidFill>
              </a:rPr>
              <a:t>offeror</a:t>
            </a:r>
            <a:r>
              <a:rPr lang="en-US" sz="2000" dirty="0">
                <a:solidFill>
                  <a:srgbClr val="00B050"/>
                </a:solidFill>
              </a:rPr>
              <a:t>, contractor or subcontractor any payment, loan, subscription, advance, deposit of money, services or anything of more than nominal or minimal value, present or promised, unless consideration of substantially equal or greater value is exchanged</a:t>
            </a:r>
            <a:r>
              <a:rPr lang="en-US" sz="2000" dirty="0"/>
              <a:t>.  The public body may recover the value of anything conveyed in violation of this subsection.</a:t>
            </a:r>
          </a:p>
          <a:p>
            <a:pPr>
              <a:buNone/>
            </a:pPr>
            <a:r>
              <a:rPr lang="en-US" sz="2000" dirty="0"/>
              <a:t> </a:t>
            </a:r>
          </a:p>
          <a:p>
            <a:pPr>
              <a:buNone/>
            </a:pPr>
            <a:r>
              <a:rPr lang="en-US" sz="2000" dirty="0" smtClean="0"/>
              <a:t>	B</a:t>
            </a:r>
            <a:r>
              <a:rPr lang="en-US" sz="2000" dirty="0"/>
              <a:t>.	</a:t>
            </a:r>
            <a:r>
              <a:rPr lang="en-US" sz="2000" dirty="0">
                <a:solidFill>
                  <a:srgbClr val="00B050"/>
                </a:solidFill>
              </a:rPr>
              <a:t>No bidder, </a:t>
            </a:r>
            <a:r>
              <a:rPr lang="en-US" sz="2000" dirty="0" err="1">
                <a:solidFill>
                  <a:srgbClr val="00B050"/>
                </a:solidFill>
              </a:rPr>
              <a:t>offeror</a:t>
            </a:r>
            <a:r>
              <a:rPr lang="en-US" sz="2000" dirty="0">
                <a:solidFill>
                  <a:srgbClr val="00B050"/>
                </a:solidFill>
              </a:rPr>
              <a:t>, contractor or subcontractor shall confer upon any public  employee having official responsibility for a procurement transaction any payment, loan, subscription, advance, deposit of money, services or anything of more than nominal value, present or promised, unless consideration of substantially equal or greater value is exchanged</a:t>
            </a:r>
            <a:r>
              <a:rPr lang="en-US" sz="2000" dirty="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VIRGINIA PUBLIC PROCUREMENT ACT</a:t>
            </a:r>
            <a:br>
              <a:rPr lang="en-US" dirty="0" smtClean="0"/>
            </a:br>
            <a:r>
              <a:rPr lang="en-US" dirty="0" smtClean="0"/>
              <a:t>ETHICS-NO NO CONTINUED</a:t>
            </a:r>
            <a:endParaRPr lang="en-US" dirty="0"/>
          </a:p>
        </p:txBody>
      </p:sp>
      <p:sp>
        <p:nvSpPr>
          <p:cNvPr id="3" name="Content Placeholder 2"/>
          <p:cNvSpPr>
            <a:spLocks noGrp="1"/>
          </p:cNvSpPr>
          <p:nvPr>
            <p:ph idx="1"/>
          </p:nvPr>
        </p:nvSpPr>
        <p:spPr/>
        <p:txBody>
          <a:bodyPr>
            <a:normAutofit lnSpcReduction="10000"/>
          </a:bodyPr>
          <a:lstStyle/>
          <a:p>
            <a:pPr>
              <a:buNone/>
            </a:pPr>
            <a:r>
              <a:rPr lang="en-US" sz="2400" b="1" dirty="0"/>
              <a:t>§ 2.2-4376.  Misrepresentations prohibited.</a:t>
            </a:r>
            <a:r>
              <a:rPr lang="en-US" sz="2400" dirty="0"/>
              <a:t>  --   </a:t>
            </a:r>
            <a:r>
              <a:rPr lang="en-US" sz="2400" dirty="0">
                <a:solidFill>
                  <a:srgbClr val="00B050"/>
                </a:solidFill>
              </a:rPr>
              <a:t>No public employee having official responsibility for a procurement transaction shall knowingly falsify, conceal, or misrepresent a material fact; knowingly make any false, fictitious or fraudulent statements or representations; or make or use any false writing or document knowing it to contain any false, fictitious or fraudulent statement or entry</a:t>
            </a:r>
            <a:r>
              <a:rPr lang="en-US" sz="2400" dirty="0" smtClean="0"/>
              <a:t>.</a:t>
            </a:r>
          </a:p>
          <a:p>
            <a:pPr>
              <a:buNone/>
            </a:pPr>
            <a:r>
              <a:rPr lang="en-US" sz="2400" b="1" dirty="0"/>
              <a:t>§ 2.2-4377.  Penalty for violation. </a:t>
            </a:r>
            <a:r>
              <a:rPr lang="en-US" sz="2400" dirty="0"/>
              <a:t> -- Any person convicted of a </a:t>
            </a:r>
            <a:r>
              <a:rPr lang="en-US" sz="2400" dirty="0">
                <a:solidFill>
                  <a:srgbClr val="00B050"/>
                </a:solidFill>
              </a:rPr>
              <a:t>willful violation of any provision of this article shall be guilty of a Class 1 misdemeanor</a:t>
            </a:r>
            <a:r>
              <a:rPr lang="en-US" sz="2400" dirty="0"/>
              <a:t>. </a:t>
            </a:r>
            <a:r>
              <a:rPr lang="en-US" sz="2400" dirty="0">
                <a:solidFill>
                  <a:srgbClr val="00B050"/>
                </a:solidFill>
              </a:rPr>
              <a:t>Upon conviction, any public employee, in addition to any other fine or penalty provided by law, shall forfeit his employment</a:t>
            </a:r>
            <a:r>
              <a:rPr lang="en-US" sz="2400" dirty="0"/>
              <a:t>.</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417</Words>
  <Application>Microsoft Office PowerPoint</Application>
  <PresentationFormat>On-screen Show (4:3)</PresentationFormat>
  <Paragraphs>35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VIRGINIA PUBLIC PROCUREMENT ACT ARTICLE 1-GENERAL PROVISIONS</vt:lpstr>
      <vt:lpstr>VIRGINIA PUBLIC PROCUREMENT ACT ARTICLE 6:  ETHICS IN PUBLIC CONTRACTING</vt:lpstr>
      <vt:lpstr>VIRGINIA PUBLIC PROCUREMENT ACT ETHICS-DEFINITIONS</vt:lpstr>
      <vt:lpstr>VIRGINIA PUBLIC PROCUREMENT ACT ETHICS-DEFINITIONS CONTINUED</vt:lpstr>
      <vt:lpstr>VIRGINIA PUBLIC PROCUREMENT ACT ETHICS-NO NO</vt:lpstr>
      <vt:lpstr>VIRGINIA PUBLIC PROCUREMENT ACT ETHICS-NO NO CONTINUED</vt:lpstr>
      <vt:lpstr>VIRGINIA PUBLIC PROCUREMENT ACT ETHICS-NO NO CONTINUED</vt:lpstr>
    </vt:vector>
  </TitlesOfParts>
  <Company>Virginia IT Infrastructure Partnership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VIRGINIA PUBLIC PROCUREMENT ACT</dc:title>
  <dc:creator>Wiley C. Rowsey</dc:creator>
  <cp:lastModifiedBy>Wiley C. Rowsey</cp:lastModifiedBy>
  <cp:revision>8</cp:revision>
  <dcterms:created xsi:type="dcterms:W3CDTF">2010-09-15T14:49:59Z</dcterms:created>
  <dcterms:modified xsi:type="dcterms:W3CDTF">2010-09-15T15:50:59Z</dcterms:modified>
</cp:coreProperties>
</file>