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7" autoAdjust="0"/>
    <p:restoredTop sz="90929"/>
  </p:normalViewPr>
  <p:slideViewPr>
    <p:cSldViewPr>
      <p:cViewPr varScale="1">
        <p:scale>
          <a:sx n="59" d="100"/>
          <a:sy n="59" d="100"/>
        </p:scale>
        <p:origin x="-11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CC94D-C0B6-4789-8952-E39953423C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49CB5-82C6-4DD1-BA0E-375BB0DF79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61E80-1365-4120-B197-0987B9EA1E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52D26-4622-404D-AA46-99409AFB1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FAE78-E8BC-4C84-98D2-B58F92A976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CF310-4FA5-43E6-957A-6A456F5569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5E8F93-22AA-403D-979C-3F0C2A0072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3C3FF-D065-49E6-9F55-784A22B0E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E36164-72B3-4906-ACA8-241AC67B9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29EC0-69D0-4A18-AC8E-1A3E37BC7C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1B1AA-22CD-4B1F-A2D7-F0ABDC7100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164D092-F978-499D-9763-393FDEB7944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i.gov/certification/fac2.asp" TargetMode="External"/><Relationship Id="rId2" Type="http://schemas.openxmlformats.org/officeDocument/2006/relationships/hyperlink" Target="http://www.fai.gov/certification/fac1.asp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ai.gov/certification/fac3.asp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cc.dau.mil/CommunityBrowser.aspx" TargetMode="External"/><Relationship Id="rId7" Type="http://schemas.openxmlformats.org/officeDocument/2006/relationships/hyperlink" Target="http://twitter.com/" TargetMode="External"/><Relationship Id="rId2" Type="http://schemas.openxmlformats.org/officeDocument/2006/relationships/hyperlink" Target="https://www.acquisition.gov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vloop.com/" TargetMode="External"/><Relationship Id="rId5" Type="http://schemas.openxmlformats.org/officeDocument/2006/relationships/hyperlink" Target="https://myclass.dau.mil/webapps/portal/frameset.jsp?tab_id=_54_1" TargetMode="External"/><Relationship Id="rId4" Type="http://schemas.openxmlformats.org/officeDocument/2006/relationships/hyperlink" Target="https://acquipedia.dau.mil/default.aspx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sterling.whitehead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u.mil/" TargetMode="External"/><Relationship Id="rId2" Type="http://schemas.openxmlformats.org/officeDocument/2006/relationships/hyperlink" Target="http://www.fai.gov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3048000"/>
            <a:ext cx="8445500" cy="12192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800">
                <a:solidFill>
                  <a:srgbClr val="000000"/>
                </a:solidFill>
                <a:latin typeface="Arial" pitchFamily="34" charset="0"/>
              </a:rPr>
              <a:t>Fed Acq 101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1650" y="4572000"/>
            <a:ext cx="6616700" cy="9144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Speaker: Sterling Whitehead</a:t>
            </a:r>
            <a:endParaRPr lang="en-US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</a:rPr>
              <a:t>Career Certifications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4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Federal Acquisition Certificate in Contracting (FAC-C)</a:t>
            </a:r>
            <a:endParaRPr lang="en-US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FAC-C </a:t>
            </a:r>
            <a:r>
              <a:rPr lang="en-US" sz="2700" u="sng">
                <a:solidFill>
                  <a:srgbClr val="000099"/>
                </a:solidFill>
                <a:latin typeface="Arial" pitchFamily="34" charset="0"/>
                <a:hlinkClick r:id="rId2"/>
              </a:rPr>
              <a:t>Level I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FAC-C </a:t>
            </a:r>
            <a:r>
              <a:rPr lang="en-US" sz="2700" u="sng">
                <a:solidFill>
                  <a:srgbClr val="000099"/>
                </a:solidFill>
                <a:latin typeface="Arial" pitchFamily="34" charset="0"/>
                <a:hlinkClick r:id="rId3"/>
              </a:rPr>
              <a:t>Level II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FAC-C </a:t>
            </a:r>
            <a:r>
              <a:rPr lang="en-US" sz="2700" u="sng">
                <a:solidFill>
                  <a:srgbClr val="000099"/>
                </a:solidFill>
                <a:latin typeface="Arial" pitchFamily="34" charset="0"/>
                <a:hlinkClick r:id="rId4"/>
              </a:rPr>
              <a:t>Level III</a:t>
            </a:r>
            <a:endParaRPr lang="en-US" sz="2700" u="sng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2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Defense Acquisition Workforce Improvement Act (DAWIA)</a:t>
            </a:r>
            <a:endParaRPr lang="en-US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DAWIA Level I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DAWIA Level II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DAWIA Level III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</a:rPr>
              <a:t>DAWIA Job Fields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7175" y="1830388"/>
            <a:ext cx="9666288" cy="58293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Auditing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Business, Cost Estimating, and Financial Management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</a:rPr>
              <a:t>Contracting</a:t>
            </a:r>
            <a:endParaRPr lang="en-US" b="1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Facilities Engineering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Industrial/Contract Property Management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Information Technology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Life Cycle Logistics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Production, Quality and Manufacturing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Program Management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Purchasing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Systems Planning, Research, Development and Engineering - Program Systems Engineering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Systems Planning, Research, Development and Engineering - Science and Technology Manager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Systems Planning, Research, Development and Engineering - Systems Engineering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</a:rPr>
              <a:t>Test and Evaluation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Acquisition Process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Acquisition Planning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Contract Formation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Contract Administration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Acquisition Process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Acquisition Planning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Determines customer needs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Figures out an acquisition strategy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Performs market research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Sees how much commercial markets can help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Looks at socioeconomic requirements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Picks the best contract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Acquisition Process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Contract Formation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Publicizes requirements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Evaluates offers received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Makes the award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Contract Administration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Contract Administration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Right time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Right quality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Right quantity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Right price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Assesses and corrects contractor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Pay contractor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Modify contract</a:t>
            </a:r>
            <a:endParaRPr lang="en-US" dirty="0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lphaL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Terminate contract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3 Main Methods of Acquisition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Simplified Acquisition Procedures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Contracting by Negotiation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AutoNum type="arabicPeriod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Sealed Bidding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Contract Types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Fixed Price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Cost Reimburseable</a:t>
            </a:r>
            <a:endParaRPr lang="en-US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Contract Types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Fixed Price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Firm Fixed Price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Fixed Price with Economics Price Adjustment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Fixed Price with Redetermination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Fixed Price Incentive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Fixed Price with Award Fee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Firm Fixed Price, Level of Effort Term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Contract Types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Cost Reimburseable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Cost and Cost Sharing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Cost Plus Incentive Fee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Cost Plus Award Fee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Cost Plus Fixed Fee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</a:rPr>
              <a:t>What does Sterling do?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Contract for goods and services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Write RFPs and RFQs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</a:rPr>
              <a:t>Translate rocket science into everyday talk</a:t>
            </a:r>
            <a:endParaRPr lang="en-US" b="1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Negotiate sole source contracts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Monitor contractors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Modify contracts as necessary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Train a lot on DAU and the Internet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Contract Types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Others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Indefinite Delivery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Time and Material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Labor Hour</a:t>
            </a:r>
            <a:endParaRPr lang="en-US"/>
          </a:p>
          <a:p>
            <a:pPr marL="857250" lvl="2" indent="-28575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SzPct val="80000"/>
              <a:buFont typeface="Courier New" pitchFamily="49" charset="0"/>
              <a:buChar char="o"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Letter Contract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</a:rPr>
              <a:t>Sterling's Favorite Things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Sterling's Favorite Definition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Best Value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The expected outcome of an acquisition that, in the Government’s estimation, provides the </a:t>
            </a:r>
            <a:r>
              <a:rPr lang="en-US" sz="2700" i="1">
                <a:solidFill>
                  <a:srgbClr val="000000"/>
                </a:solidFill>
                <a:latin typeface="Arial" pitchFamily="34" charset="0"/>
              </a:rPr>
              <a:t>greatest overall benefit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 in response to the requirement. (FAR 2.101).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Sterling's Favorite Sites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My </a:t>
            </a:r>
            <a:r>
              <a:rPr lang="en-US" sz="2700" dirty="0">
                <a:latin typeface="Arial" pitchFamily="34" charset="0"/>
              </a:rPr>
              <a:t>Favorite Sites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99"/>
              </a:buClr>
              <a:buFontTx/>
              <a:buChar char="•"/>
            </a:pPr>
            <a:r>
              <a:rPr lang="en-US" sz="2700" u="sng" dirty="0">
                <a:latin typeface="Arial" pitchFamily="34" charset="0"/>
                <a:hlinkClick r:id="rId2"/>
              </a:rPr>
              <a:t>Acquisition.gov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99"/>
              </a:buClr>
              <a:buFontTx/>
              <a:buChar char="•"/>
            </a:pPr>
            <a:r>
              <a:rPr lang="en-US" sz="2700" u="sng" dirty="0">
                <a:latin typeface="Arial" pitchFamily="34" charset="0"/>
                <a:hlinkClick r:id="rId3"/>
              </a:rPr>
              <a:t>Acquisition Community Connection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99"/>
              </a:buClr>
              <a:buFontTx/>
              <a:buChar char="•"/>
            </a:pPr>
            <a:r>
              <a:rPr lang="en-US" sz="2700" u="sng" dirty="0" err="1" smtClean="0">
                <a:latin typeface="Arial" pitchFamily="34" charset="0"/>
                <a:hlinkClick r:id="rId4"/>
              </a:rPr>
              <a:t>Acquipedia</a:t>
            </a:r>
            <a:endParaRPr lang="en-US" sz="2700" u="sng" dirty="0" smtClean="0">
              <a:latin typeface="Arial" pitchFamily="34" charset="0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99"/>
              </a:buClr>
              <a:buFontTx/>
              <a:buChar char="•"/>
            </a:pPr>
            <a:r>
              <a:rPr lang="en-US" sz="2700" dirty="0" smtClean="0">
                <a:latin typeface="Arial" pitchFamily="34" charset="0"/>
                <a:hlinkClick r:id="rId5"/>
              </a:rPr>
              <a:t>DAU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99"/>
              </a:buClr>
              <a:buFontTx/>
              <a:buChar char="•"/>
            </a:pPr>
            <a:r>
              <a:rPr lang="en-US" sz="2700" u="sng" dirty="0" err="1">
                <a:latin typeface="Arial" pitchFamily="34" charset="0"/>
                <a:hlinkClick r:id="rId6"/>
              </a:rPr>
              <a:t>GovLoop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99"/>
              </a:buClr>
              <a:buFontTx/>
              <a:buChar char="•"/>
            </a:pPr>
            <a:r>
              <a:rPr lang="en-US" sz="2700" u="sng" dirty="0">
                <a:latin typeface="Arial" pitchFamily="34" charset="0"/>
                <a:hlinkClick r:id="rId7"/>
              </a:rPr>
              <a:t>Twitter</a:t>
            </a:r>
            <a:endParaRPr lang="en-US" sz="2700" u="sng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Sterling's Favorite Sentences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“The role of each member of the Acquisition Team is to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exercise personal initiative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 and sound business judgment in providing the best value product or service to meet the customer’s needs. In exercising initiative, Government members of the Acquisition Team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may assume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if 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a specific strategy, practice, policy or procedure is in the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best interests 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of the Government and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not addressed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 in the FAR,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nor prohibited by 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law (statute or case law), Executive order or other regulation, that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the strategy, practice, policy or procedure is 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a </a:t>
            </a:r>
            <a:r>
              <a:rPr lang="en-US" sz="2700" b="1">
                <a:solidFill>
                  <a:srgbClr val="000000"/>
                </a:solidFill>
                <a:latin typeface="Arial" pitchFamily="34" charset="0"/>
              </a:rPr>
              <a:t>permissible </a:t>
            </a: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exercise of authority.”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Sterling's Favorite Paragraph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In short:</a:t>
            </a:r>
            <a:endParaRPr lang="en-US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i="1">
                <a:solidFill>
                  <a:srgbClr val="000000"/>
                </a:solidFill>
                <a:latin typeface="Arial" pitchFamily="34" charset="0"/>
              </a:rPr>
              <a:t>If the FAR doesn't preclude it, just do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Question for the Audience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3500">
                <a:solidFill>
                  <a:srgbClr val="000000"/>
                </a:solidFill>
                <a:latin typeface="Arial" pitchFamily="34" charset="0"/>
              </a:rPr>
              <a:t>From what I've told you, how does federal contracting differ from state contracting?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Contact Sterling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Sterling Whitehead</a:t>
            </a:r>
            <a:endParaRPr lang="en-US" dirty="0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u="sng" dirty="0">
                <a:solidFill>
                  <a:srgbClr val="000099"/>
                </a:solidFill>
                <a:latin typeface="Arial" pitchFamily="34" charset="0"/>
                <a:hlinkClick r:id="rId2"/>
              </a:rPr>
              <a:t>sterling.whitehead@gmail.com</a:t>
            </a:r>
            <a:endParaRPr lang="en-US" dirty="0"/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/>
            </a:r>
            <a:br>
              <a:rPr lang="en-US" dirty="0">
                <a:solidFill>
                  <a:srgbClr val="000000"/>
                </a:solidFill>
                <a:latin typeface="Arial" pitchFamily="34" charset="0"/>
              </a:rPr>
            </a:br>
            <a:r>
              <a:rPr lang="en-US" dirty="0">
                <a:solidFill>
                  <a:srgbClr val="000000"/>
                </a:solidFill>
                <a:latin typeface="Arial" pitchFamily="34" charset="0"/>
              </a:rPr>
              <a:t>Twitter: @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</a:rPr>
              <a:t>swhitehead</a:t>
            </a: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dirty="0" smtClean="0">
                <a:solidFill>
                  <a:srgbClr val="000000"/>
                </a:solidFill>
                <a:latin typeface="Arial" pitchFamily="34" charset="0"/>
              </a:rPr>
              <a:t>AllThingsSterling.posterous.com </a:t>
            </a:r>
            <a:endParaRPr lang="en-US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</a:rPr>
              <a:t>What is Acquisition?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It's not what you think.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2 Sides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4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Civilian    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2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Military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The FAR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Federal Acquisition Regulation</a:t>
            </a:r>
            <a:endParaRPr lang="en-US" dirty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The Good </a:t>
            </a:r>
            <a:r>
              <a:rPr lang="en-US" sz="2700" dirty="0" smtClean="0">
                <a:solidFill>
                  <a:srgbClr val="000000"/>
                </a:solidFill>
                <a:latin typeface="Arial" pitchFamily="34" charset="0"/>
              </a:rPr>
              <a:t>Book</a:t>
            </a: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endParaRPr lang="en-US" sz="27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 smtClean="0">
                <a:solidFill>
                  <a:srgbClr val="000000"/>
                </a:solidFill>
                <a:latin typeface="Arial" pitchFamily="34" charset="0"/>
              </a:rPr>
              <a:t>Praise be to the FAR</a:t>
            </a:r>
            <a:endParaRPr lang="en-US" sz="27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</a:rPr>
              <a:t>4 </a:t>
            </a:r>
            <a:r>
              <a:rPr lang="en-US" sz="4300" dirty="0" smtClean="0">
                <a:solidFill>
                  <a:srgbClr val="000000"/>
                </a:solidFill>
                <a:latin typeface="Arial" pitchFamily="34" charset="0"/>
              </a:rPr>
              <a:t>Guiding Principles of the FAR</a:t>
            </a:r>
            <a:endParaRPr lang="en-US" sz="4300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Satisfy the customer in terms of cost, quality, and timeliness of the delivered product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Minimize administrative operating costs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Conduct business with integrity, fairness, and openness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Fulfill public policy objectives</a:t>
            </a:r>
            <a:endParaRPr lang="en-US" sz="2700" dirty="0">
              <a:solidFill>
                <a:srgbClr val="000000"/>
              </a:solidFill>
              <a:latin typeface="Arial" pitchFamily="34" charset="0"/>
            </a:endParaRPr>
          </a:p>
          <a:p>
            <a:pPr marL="514350" indent="-514350">
              <a:lnSpc>
                <a:spcPct val="95000"/>
              </a:lnSpc>
              <a:spcBef>
                <a:spcPct val="0"/>
              </a:spcBef>
              <a:buFont typeface="+mj-lt"/>
              <a:buAutoNum type="arabicPeriod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FAR Layout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Parts 1-51: Processes and procedures</a:t>
            </a:r>
            <a:endParaRPr lang="en-US" dirty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Part 52: Clauses</a:t>
            </a:r>
            <a:endParaRPr lang="en-US" dirty="0"/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 </a:t>
            </a:r>
            <a:endParaRPr lang="en-US" dirty="0"/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Part 53: 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FAR Councils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4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Civilian Agency Acquisition Council (CAA Council)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2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>
                <a:solidFill>
                  <a:srgbClr val="000000"/>
                </a:solidFill>
                <a:latin typeface="Arial" pitchFamily="34" charset="0"/>
              </a:rPr>
              <a:t>Defense Acquisition Regulations Council (DAR Council)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57175" y="295275"/>
            <a:ext cx="9666288" cy="1260475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en-US" sz="4300">
                <a:solidFill>
                  <a:srgbClr val="000000"/>
                </a:solidFill>
                <a:latin typeface="Arial" pitchFamily="34" charset="0"/>
              </a:rPr>
              <a:t>Our Training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57175" y="1830388"/>
            <a:ext cx="4576763" cy="5494337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u="sng" dirty="0">
                <a:solidFill>
                  <a:srgbClr val="000099"/>
                </a:solidFill>
                <a:latin typeface="Arial" pitchFamily="34" charset="0"/>
                <a:hlinkClick r:id="rId2"/>
              </a:rPr>
              <a:t>Federal Acquisition Institute</a:t>
            </a: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 (FAI)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27650" y="1828800"/>
            <a:ext cx="458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sz="2700" u="sng" dirty="0">
                <a:solidFill>
                  <a:srgbClr val="000099"/>
                </a:solidFill>
                <a:latin typeface="Arial" pitchFamily="34" charset="0"/>
                <a:hlinkClick r:id="rId3"/>
              </a:rPr>
              <a:t>Defense Acquisition University</a:t>
            </a:r>
            <a:r>
              <a:rPr lang="en-US" sz="2700" dirty="0">
                <a:solidFill>
                  <a:srgbClr val="000000"/>
                </a:solidFill>
                <a:latin typeface="Arial" pitchFamily="34" charset="0"/>
              </a:rPr>
              <a:t> (DAU)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545</Words>
  <Application>Microsoft Office PowerPoint</Application>
  <PresentationFormat>Custom</PresentationFormat>
  <Paragraphs>148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Fed Acq 101</vt:lpstr>
      <vt:lpstr>What does Sterling do?</vt:lpstr>
      <vt:lpstr>What is Acquisition?</vt:lpstr>
      <vt:lpstr>2 Sides</vt:lpstr>
      <vt:lpstr>The FAR</vt:lpstr>
      <vt:lpstr>4 Guiding Principles of the FAR</vt:lpstr>
      <vt:lpstr>FAR Layout</vt:lpstr>
      <vt:lpstr>FAR Councils</vt:lpstr>
      <vt:lpstr>Our Training</vt:lpstr>
      <vt:lpstr>Career Certifications</vt:lpstr>
      <vt:lpstr>DAWIA Job Fields</vt:lpstr>
      <vt:lpstr>Acquisition Process</vt:lpstr>
      <vt:lpstr>Acquisition Process</vt:lpstr>
      <vt:lpstr>Acquisition Process</vt:lpstr>
      <vt:lpstr>Contract Administration</vt:lpstr>
      <vt:lpstr>3 Main Methods of Acquisition</vt:lpstr>
      <vt:lpstr>Contract Types</vt:lpstr>
      <vt:lpstr>Contract Types</vt:lpstr>
      <vt:lpstr>Contract Types</vt:lpstr>
      <vt:lpstr>Contract Types</vt:lpstr>
      <vt:lpstr>Sterling's Favorite Things</vt:lpstr>
      <vt:lpstr>Sterling's Favorite Definition</vt:lpstr>
      <vt:lpstr>Sterling's Favorite Sites</vt:lpstr>
      <vt:lpstr>Sterling's Favorite Sentences</vt:lpstr>
      <vt:lpstr>Sterling's Favorite Paragraph</vt:lpstr>
      <vt:lpstr>Question for the Audience</vt:lpstr>
      <vt:lpstr>Contact Sterling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Sterling</cp:lastModifiedBy>
  <cp:revision>12</cp:revision>
  <dcterms:created xsi:type="dcterms:W3CDTF">2004-05-06T09:28:21Z</dcterms:created>
  <dcterms:modified xsi:type="dcterms:W3CDTF">2010-09-22T03:05:16Z</dcterms:modified>
</cp:coreProperties>
</file>