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95" r:id="rId2"/>
    <p:sldId id="412" r:id="rId3"/>
    <p:sldId id="424" r:id="rId4"/>
    <p:sldId id="425" r:id="rId5"/>
    <p:sldId id="443" r:id="rId6"/>
    <p:sldId id="442" r:id="rId7"/>
    <p:sldId id="441" r:id="rId8"/>
    <p:sldId id="436" r:id="rId9"/>
    <p:sldId id="438" r:id="rId10"/>
    <p:sldId id="440" r:id="rId11"/>
    <p:sldId id="437" r:id="rId12"/>
    <p:sldId id="439" r:id="rId13"/>
    <p:sldId id="428" r:id="rId14"/>
    <p:sldId id="421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FF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7C90F6"/>
    <a:srgbClr val="008000"/>
    <a:srgbClr val="FF0000"/>
    <a:srgbClr val="57BD1F"/>
    <a:srgbClr val="002D86"/>
    <a:srgbClr val="0F2B8E"/>
    <a:srgbClr val="B0B0B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93" autoAdjust="0"/>
    <p:restoredTop sz="90909" autoAdjust="0"/>
  </p:normalViewPr>
  <p:slideViewPr>
    <p:cSldViewPr snapToGrid="0">
      <p:cViewPr>
        <p:scale>
          <a:sx n="75" d="100"/>
          <a:sy n="75" d="100"/>
        </p:scale>
        <p:origin x="-121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368" y="-72"/>
      </p:cViewPr>
      <p:guideLst>
        <p:guide orient="horz" pos="2928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44513" y="8599488"/>
            <a:ext cx="397351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7" tIns="45819" rIns="91637" bIns="45819" numCol="1" anchor="b" anchorCtr="0" compatLnSpc="1">
            <a:prstTxWarp prst="textNoShape">
              <a:avLst/>
            </a:prstTxWarp>
          </a:bodyPr>
          <a:lstStyle>
            <a:lvl1pPr defTabSz="915988">
              <a:defRPr sz="10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5813" y="8753475"/>
            <a:ext cx="1870075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7" tIns="45819" rIns="91637" bIns="4581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000" b="0">
                <a:solidFill>
                  <a:schemeClr val="tx1"/>
                </a:solidFill>
              </a:defRPr>
            </a:lvl1pPr>
          </a:lstStyle>
          <a:p>
            <a:fld id="{86502730-7246-451C-B339-F3A405EC556D}" type="slidenum">
              <a:rPr lang="en-US"/>
              <a:pPr/>
              <a:t>‹#›</a:t>
            </a:fld>
            <a:endParaRPr lang="en-US" sz="1200"/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513" y="192088"/>
            <a:ext cx="1169987" cy="588962"/>
          </a:xfrm>
          <a:prstGeom prst="rect">
            <a:avLst/>
          </a:prstGeom>
          <a:noFill/>
        </p:spPr>
      </p:pic>
      <p:sp>
        <p:nvSpPr>
          <p:cNvPr id="28679" name="Rectangle 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660775" y="385763"/>
            <a:ext cx="28829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16425"/>
            <a:ext cx="51371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3738563" y="8831263"/>
            <a:ext cx="3036887" cy="30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637" tIns="45819" rIns="91637" bIns="45819" anchor="b"/>
          <a:lstStyle/>
          <a:p>
            <a:pPr algn="r" defTabSz="915988"/>
            <a:fld id="{B9AA905C-B82A-4E30-BBBF-5796C6BB9B70}" type="slidenum">
              <a:rPr lang="en-US" sz="1000" b="0">
                <a:solidFill>
                  <a:schemeClr val="tx1"/>
                </a:solidFill>
              </a:rPr>
              <a:pPr algn="r" defTabSz="915988"/>
              <a:t>‹#›</a:t>
            </a:fld>
            <a:endParaRPr lang="en-US" sz="1200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544513" y="8677275"/>
            <a:ext cx="397351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637" tIns="45819" rIns="91637" bIns="45819" anchor="b"/>
          <a:lstStyle/>
          <a:p>
            <a:pPr defTabSz="915988"/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01675" y="309563"/>
            <a:ext cx="2881313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37" tIns="45819" rIns="91637" bIns="45819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295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Presentation title</a:t>
            </a:r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1600200"/>
            <a:ext cx="9145588" cy="4800600"/>
          </a:xfrm>
          <a:prstGeom prst="rect">
            <a:avLst/>
          </a:prstGeom>
          <a:noFill/>
        </p:spPr>
      </p:pic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63AC1F"/>
          </a:solidFill>
          <a:ln w="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0" y="1524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63AC1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3048000" y="2286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8610600" y="6553200"/>
            <a:ext cx="204788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E35E4D04-4AE3-40CC-AF2A-3C7BEF71E5A7}" type="slidenum">
              <a:rPr lang="en-US" sz="1000" b="0">
                <a:solidFill>
                  <a:schemeClr val="bg1"/>
                </a:solidFill>
                <a:latin typeface="Times" pitchFamily="18" charset="0"/>
              </a:rPr>
              <a:pPr algn="ctr"/>
              <a:t>‹#›</a:t>
            </a:fld>
            <a:endParaRPr lang="en-US" sz="1000" b="0">
              <a:solidFill>
                <a:schemeClr val="bg1"/>
              </a:solidFill>
              <a:latin typeface="Times" pitchFamily="18" charset="0"/>
            </a:endParaRPr>
          </a:p>
        </p:txBody>
      </p:sp>
      <p:pic>
        <p:nvPicPr>
          <p:cNvPr id="21538" name="Picture 34" descr="seethrough name"/>
          <p:cNvPicPr>
            <a:picLocks noChangeAspect="1" noChangeArrowheads="1"/>
          </p:cNvPicPr>
          <p:nvPr/>
        </p:nvPicPr>
        <p:blipFill>
          <a:blip r:embed="rId3" cstate="print"/>
          <a:srcRect l="11465" t="85471"/>
          <a:stretch>
            <a:fillRect/>
          </a:stretch>
        </p:blipFill>
        <p:spPr bwMode="auto">
          <a:xfrm>
            <a:off x="2895600" y="1143000"/>
            <a:ext cx="4629150" cy="339725"/>
          </a:xfrm>
          <a:prstGeom prst="rect">
            <a:avLst/>
          </a:prstGeom>
          <a:noFill/>
        </p:spPr>
      </p:pic>
      <p:pic>
        <p:nvPicPr>
          <p:cNvPr id="21537" name="Picture 33" descr="VITA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609600"/>
            <a:ext cx="2379663" cy="827088"/>
          </a:xfrm>
          <a:prstGeom prst="rect">
            <a:avLst/>
          </a:prstGeom>
          <a:noFill/>
        </p:spPr>
      </p:pic>
      <p:pic>
        <p:nvPicPr>
          <p:cNvPr id="21539" name="Picture 3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7CE"/>
              </a:clrFrom>
              <a:clrTo>
                <a:srgbClr val="FFF7CE">
                  <a:alpha val="0"/>
                </a:srgbClr>
              </a:clrTo>
            </a:clrChange>
            <a:lum contrast="6000"/>
          </a:blip>
          <a:srcRect/>
          <a:stretch>
            <a:fillRect/>
          </a:stretch>
        </p:blipFill>
        <p:spPr bwMode="auto">
          <a:xfrm>
            <a:off x="8229600" y="304800"/>
            <a:ext cx="5318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60" name="Text Box 56"/>
          <p:cNvSpPr txBox="1">
            <a:spLocks noChangeArrowheads="1"/>
          </p:cNvSpPr>
          <p:nvPr/>
        </p:nvSpPr>
        <p:spPr bwMode="auto">
          <a:xfrm>
            <a:off x="457200" y="6477000"/>
            <a:ext cx="2514600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bg1"/>
                </a:solidFill>
                <a:latin typeface="Times" pitchFamily="18" charset="0"/>
              </a:rPr>
              <a:t>www.vita.virginia.gov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990600"/>
            <a:ext cx="2047875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990600"/>
            <a:ext cx="5991225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71500" y="990600"/>
            <a:ext cx="8191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3400" y="6477000"/>
            <a:ext cx="2133600" cy="38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40005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05000"/>
            <a:ext cx="40005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www.vita.virginia.gov</a:t>
            </a:r>
          </a:p>
        </p:txBody>
      </p:sp>
    </p:spTree>
  </p:cSld>
  <p:clrMapOvr>
    <a:masterClrMapping/>
  </p:clrMapOvr>
  <p:transition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9" name="Picture 35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022350"/>
            <a:ext cx="9145588" cy="730250"/>
          </a:xfrm>
          <a:prstGeom prst="rect">
            <a:avLst/>
          </a:prstGeom>
          <a:noFill/>
        </p:spPr>
      </p:pic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152400"/>
          </a:xfrm>
          <a:prstGeom prst="rect">
            <a:avLst/>
          </a:prstGeom>
          <a:solidFill>
            <a:srgbClr val="63AC1F"/>
          </a:solidFill>
          <a:ln w="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63AC1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b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bg1"/>
                </a:solidFill>
                <a:latin typeface="Times" pitchFamily="18" charset="0"/>
              </a:defRPr>
            </a:lvl1pPr>
          </a:lstStyle>
          <a:p>
            <a:r>
              <a:rPr lang="en-US"/>
              <a:t>www.vita.virginia.gov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3048000" y="228600"/>
            <a:ext cx="5257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610600" y="6553200"/>
            <a:ext cx="204788" cy="17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fld id="{BEAA8440-BDA6-4274-AFAF-3FB75D931342}" type="slidenum">
              <a:rPr lang="en-US" sz="1000" b="0">
                <a:solidFill>
                  <a:schemeClr val="bg1"/>
                </a:solidFill>
              </a:rPr>
              <a:pPr algn="ctr"/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  <p:pic>
        <p:nvPicPr>
          <p:cNvPr id="1038" name="Picture 14" descr="VITA log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15938" y="304800"/>
            <a:ext cx="1465262" cy="509588"/>
          </a:xfrm>
          <a:prstGeom prst="rect">
            <a:avLst/>
          </a:prstGeom>
          <a:noFill/>
        </p:spPr>
      </p:pic>
      <p:pic>
        <p:nvPicPr>
          <p:cNvPr id="1039" name="Picture 15" descr="seethrough name"/>
          <p:cNvPicPr>
            <a:picLocks noChangeAspect="1" noChangeArrowheads="1"/>
          </p:cNvPicPr>
          <p:nvPr userDrawn="1"/>
        </p:nvPicPr>
        <p:blipFill>
          <a:blip r:embed="rId16" cstate="print"/>
          <a:srcRect l="11465" t="85471"/>
          <a:stretch>
            <a:fillRect/>
          </a:stretch>
        </p:blipFill>
        <p:spPr bwMode="auto">
          <a:xfrm>
            <a:off x="1981200" y="498475"/>
            <a:ext cx="4629150" cy="339725"/>
          </a:xfrm>
          <a:prstGeom prst="rect">
            <a:avLst/>
          </a:prstGeom>
          <a:noFill/>
        </p:spPr>
      </p:pic>
      <p:pic>
        <p:nvPicPr>
          <p:cNvPr id="1040" name="Picture 16"/>
          <p:cNvPicPr>
            <a:picLocks noChangeAspect="1" noChangeArrowheads="1"/>
          </p:cNvPicPr>
          <p:nvPr userDrawn="1"/>
        </p:nvPicPr>
        <p:blipFill>
          <a:blip r:embed="rId17" cstate="print">
            <a:clrChange>
              <a:clrFrom>
                <a:srgbClr val="FFF7CE"/>
              </a:clrFrom>
              <a:clrTo>
                <a:srgbClr val="FFF7CE">
                  <a:alpha val="0"/>
                </a:srgbClr>
              </a:clrTo>
            </a:clrChange>
            <a:lum contrast="6000"/>
          </a:blip>
          <a:srcRect/>
          <a:stretch>
            <a:fillRect/>
          </a:stretch>
        </p:blipFill>
        <p:spPr bwMode="auto">
          <a:xfrm>
            <a:off x="8229600" y="304800"/>
            <a:ext cx="53181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2" name="Text Box 18"/>
          <p:cNvSpPr txBox="1">
            <a:spLocks noChangeArrowheads="1"/>
          </p:cNvSpPr>
          <p:nvPr userDrawn="1"/>
        </p:nvSpPr>
        <p:spPr bwMode="auto">
          <a:xfrm>
            <a:off x="457200" y="990600"/>
            <a:ext cx="845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1046" name="Text Box 22"/>
          <p:cNvSpPr txBox="1">
            <a:spLocks noChangeArrowheads="1"/>
          </p:cNvSpPr>
          <p:nvPr userDrawn="1"/>
        </p:nvSpPr>
        <p:spPr bwMode="auto">
          <a:xfrm>
            <a:off x="152400" y="7391400"/>
            <a:ext cx="2133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90600"/>
            <a:ext cx="815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over dir="rd"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4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procurement/contractBrowse.cfm?qsCat=27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sc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ita.virginia.gov/procurement/contracts.cf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scm/default.aspx?id=5758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procurement/BroadBandZipSearch.cf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vita.virginia.gov/services/default.aspx?id=1129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ta.virginia.gov/procurement/BroadBandZipSearch.cfm" TargetMode="External"/><Relationship Id="rId4" Type="http://schemas.openxmlformats.org/officeDocument/2006/relationships/hyperlink" Target="http://www.vita.virginia.gov/procurement/contractBrowse.cfm?qsCat=100006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services/default.aspx?id=462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procurement/contractDetail.cfm?contract_id=1000642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ta.virginia.gov/procurement/contractDetail.cfm?contract_id=100064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438400"/>
            <a:ext cx="8001000" cy="1219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dirty="0" smtClean="0"/>
              <a:t>VITA Supply Chain Management: How can we help you?</a:t>
            </a:r>
            <a:endParaRPr lang="en-US" dirty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5956300" y="4800600"/>
            <a:ext cx="3187700" cy="1231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0" indent="0" eaLnBrk="0" hangingPunct="0">
              <a:buFontTx/>
              <a:buNone/>
            </a:pPr>
            <a:r>
              <a:rPr lang="en-US" sz="1800" dirty="0">
                <a:solidFill>
                  <a:schemeClr val="bg1"/>
                </a:solidFill>
              </a:rPr>
              <a:t>Phil Pippert / </a:t>
            </a:r>
            <a:r>
              <a:rPr lang="en-US" sz="1800" dirty="0" smtClean="0">
                <a:solidFill>
                  <a:schemeClr val="bg1"/>
                </a:solidFill>
              </a:rPr>
              <a:t>Greg Scearce </a:t>
            </a:r>
            <a:endParaRPr lang="en-US" sz="1800" dirty="0">
              <a:solidFill>
                <a:schemeClr val="bg1"/>
              </a:solidFill>
            </a:endParaRPr>
          </a:p>
          <a:p>
            <a:pPr marL="0" indent="0" eaLnBrk="0" hangingPunct="0">
              <a:buFontTx/>
              <a:buNone/>
            </a:pPr>
            <a:r>
              <a:rPr lang="en-US" sz="1800" dirty="0">
                <a:solidFill>
                  <a:schemeClr val="bg1"/>
                </a:solidFill>
              </a:rPr>
              <a:t>Supply Chain Management</a:t>
            </a:r>
          </a:p>
          <a:p>
            <a:pPr marL="0" indent="0" eaLnBrk="0" hangingPunct="0">
              <a:buFontTx/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September 17, </a:t>
            </a:r>
            <a:r>
              <a:rPr lang="en-US" sz="1800" dirty="0">
                <a:solidFill>
                  <a:schemeClr val="bg1"/>
                </a:solidFill>
              </a:rPr>
              <a:t>2010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17500" y="990600"/>
            <a:ext cx="8407400" cy="762000"/>
          </a:xfrm>
        </p:spPr>
        <p:txBody>
          <a:bodyPr/>
          <a:lstStyle/>
          <a:p>
            <a:r>
              <a:rPr lang="en-US" dirty="0" smtClean="0"/>
              <a:t>Servers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4582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Multiple awards made, providing greater choice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Enhanced savings can be achieved via request for quote process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All types of servers are available: stand-alone, rack and blade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Suppliers offer a variety of models, not just standard configurations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Statewide coverage by all awardees for sales and for service</a:t>
            </a: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30200" y="990600"/>
            <a:ext cx="8394700" cy="762000"/>
          </a:xfrm>
        </p:spPr>
        <p:txBody>
          <a:bodyPr/>
          <a:lstStyle/>
          <a:p>
            <a:r>
              <a:rPr lang="en-US" dirty="0" smtClean="0"/>
              <a:t>Cabling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2900" y="1905000"/>
            <a:ext cx="84201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New contracts established or cabling contractors, interior or exterior.  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3 suppliers in each VDOT area so you have a choice. Our prices are ceilings and they may be lowered by asking the three suppliers for competitive quotes.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rgbClr val="FF0000"/>
                </a:solidFill>
                <a:hlinkClick r:id="rId3"/>
              </a:rPr>
              <a:t>Click here for </a:t>
            </a:r>
            <a:r>
              <a:rPr lang="en-US" b="1" dirty="0" smtClean="0">
                <a:solidFill>
                  <a:srgbClr val="FF0000"/>
                </a:solidFill>
                <a:hlinkClick r:id="rId3"/>
              </a:rPr>
              <a:t>details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b="1" dirty="0" smtClean="0"/>
              <a:t>For more information, contact John Tackley at john.tackley@vita.virginia.gov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68300" y="990600"/>
            <a:ext cx="8356600" cy="762000"/>
          </a:xfrm>
        </p:spPr>
        <p:txBody>
          <a:bodyPr/>
          <a:lstStyle/>
          <a:p>
            <a:r>
              <a:rPr lang="en-US" dirty="0" smtClean="0"/>
              <a:t>Audio Visual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3700" y="1905000"/>
            <a:ext cx="83693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Current contracts have been extended through January 2011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RFP to be issued during Fall ‘10 for replacement contracts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For more information, contact Greg Scearce at gregory.scearce@vita.virginia.gov</a:t>
            </a: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30200" y="990600"/>
            <a:ext cx="8394700" cy="762000"/>
          </a:xfrm>
        </p:spPr>
        <p:txBody>
          <a:bodyPr/>
          <a:lstStyle/>
          <a:p>
            <a:r>
              <a:rPr lang="en-US" dirty="0" smtClean="0"/>
              <a:t>How to use our website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2900" y="2133600"/>
            <a:ext cx="8420100" cy="4178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hlinkClick r:id="rId3"/>
              </a:rPr>
              <a:t>General information</a:t>
            </a: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>
                <a:hlinkClick r:id="rId4"/>
              </a:rPr>
              <a:t>Contracts page</a:t>
            </a: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>
                <a:hlinkClick r:id="rId4"/>
              </a:rPr>
              <a:t>How to conduct searches</a:t>
            </a: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90600"/>
            <a:ext cx="8420100" cy="762000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500" y="1905000"/>
            <a:ext cx="8445500" cy="4267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   We have added new contracts that you can take advantage of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Explore our website and find out what tools might be of use to you.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Feel free to </a:t>
            </a:r>
            <a:r>
              <a:rPr lang="en-US" b="1" dirty="0" smtClean="0">
                <a:hlinkClick r:id="rId3"/>
              </a:rPr>
              <a:t>contact someone at SCM </a:t>
            </a:r>
            <a:r>
              <a:rPr lang="en-US" b="1" dirty="0" smtClean="0"/>
              <a:t>at anytime</a:t>
            </a: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5600" y="1905000"/>
            <a:ext cx="8407400" cy="44069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800" b="1" dirty="0"/>
              <a:t>VITA Supply Chain Management </a:t>
            </a:r>
            <a:r>
              <a:rPr lang="en-US" sz="2800" b="1" dirty="0" smtClean="0"/>
              <a:t>Overview:</a:t>
            </a:r>
          </a:p>
          <a:p>
            <a:pPr algn="ctr">
              <a:lnSpc>
                <a:spcPct val="90000"/>
              </a:lnSpc>
              <a:buNone/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i="1" dirty="0" smtClean="0"/>
              <a:t>Who we are and what we do</a:t>
            </a:r>
          </a:p>
          <a:p>
            <a:pPr>
              <a:lnSpc>
                <a:spcPct val="90000"/>
              </a:lnSpc>
              <a:buNone/>
            </a:pP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i="1" dirty="0" smtClean="0"/>
              <a:t>A look at some recent contracts that might be of interest to you</a:t>
            </a:r>
          </a:p>
          <a:p>
            <a:pPr>
              <a:lnSpc>
                <a:spcPct val="90000"/>
              </a:lnSpc>
            </a:pPr>
            <a:endParaRPr lang="en-US" b="1" i="1" dirty="0" smtClean="0"/>
          </a:p>
          <a:p>
            <a:pPr>
              <a:lnSpc>
                <a:spcPct val="90000"/>
              </a:lnSpc>
            </a:pPr>
            <a:r>
              <a:rPr lang="en-US" b="1" i="1" dirty="0" smtClean="0"/>
              <a:t>How to use our website most effectively</a:t>
            </a:r>
            <a:endParaRPr lang="en-US" b="1" i="1" dirty="0"/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546100" y="990600"/>
            <a:ext cx="8153400" cy="762000"/>
          </a:xfrm>
        </p:spPr>
        <p:txBody>
          <a:bodyPr/>
          <a:lstStyle/>
          <a:p>
            <a:r>
              <a:rPr lang="en-US" dirty="0" smtClean="0"/>
              <a:t>Who we are and what we do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2900" y="1905000"/>
            <a:ext cx="8420100" cy="4406900"/>
          </a:xfrm>
        </p:spPr>
        <p:txBody>
          <a:bodyPr/>
          <a:lstStyle/>
          <a:p>
            <a:pPr marL="342900" lvl="1" indent="-33655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/>
              <a:t>Statutory responsibility for procurement of IT and Telecommunications goods and services</a:t>
            </a:r>
          </a:p>
          <a:p>
            <a:pPr marL="342900" lvl="1" indent="-33655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/>
              <a:t>We develop and publish policies and guidelines</a:t>
            </a:r>
          </a:p>
          <a:p>
            <a:pPr marL="342900" lvl="1" indent="-33655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/>
              <a:t>We research and implement better practices for IT sourcing and contracting</a:t>
            </a:r>
          </a:p>
          <a:p>
            <a:pPr marL="342900" lvl="1" indent="-33655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/>
              <a:t>We promote participation of small, women and minority-owned businesses</a:t>
            </a:r>
          </a:p>
          <a:p>
            <a:pPr marL="342900" lvl="1" indent="-336550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 dirty="0" smtClean="0"/>
              <a:t>We establish and maintain statewide contracts for IT and telecommunications products and services available to all public bodies</a:t>
            </a:r>
          </a:p>
          <a:p>
            <a:pPr indent="-336550">
              <a:lnSpc>
                <a:spcPct val="90000"/>
              </a:lnSpc>
            </a:pPr>
            <a:endParaRPr lang="en-US" sz="2000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Broadband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2100" y="1905000"/>
            <a:ext cx="8470900" cy="4406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/>
              <a:t>VITA has contracts available to all Public Bodies for Broadband service coverage in all areas of the Commonwealth  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Customers have many options, including: 8 bandwidth speed tiers, 6 broadband technologies, and 14 suppliers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All technology types support VPN connectivity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Our </a:t>
            </a:r>
            <a:r>
              <a:rPr lang="en-US" b="1" dirty="0" smtClean="0">
                <a:hlinkClick r:id="rId3"/>
              </a:rPr>
              <a:t>web tool </a:t>
            </a:r>
            <a:r>
              <a:rPr lang="en-US" b="1" dirty="0" smtClean="0"/>
              <a:t>makes it easy for customers to enter a zip code and return a list of available technologies and speeds</a:t>
            </a:r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Broadband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1534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hlinkClick r:id="rId3"/>
              </a:rPr>
              <a:t>FAQ</a:t>
            </a:r>
            <a:r>
              <a:rPr lang="en-US" b="1" dirty="0" smtClean="0"/>
              <a:t>’s available for more detailed information and ordering instructions.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hlinkClick r:id="rId4"/>
              </a:rPr>
              <a:t>Click for a look at the contracts</a:t>
            </a:r>
            <a:endParaRPr lang="en-US" b="1" dirty="0" smtClean="0"/>
          </a:p>
          <a:p>
            <a:pPr>
              <a:lnSpc>
                <a:spcPct val="90000"/>
              </a:lnSpc>
            </a:pPr>
            <a:r>
              <a:rPr lang="en-US" b="1" dirty="0" smtClean="0">
                <a:hlinkClick r:id="rId5"/>
              </a:rPr>
              <a:t>Click to see how to learn how to use them</a:t>
            </a: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68300" y="990600"/>
            <a:ext cx="8356600" cy="762000"/>
          </a:xfrm>
        </p:spPr>
        <p:txBody>
          <a:bodyPr/>
          <a:lstStyle/>
          <a:p>
            <a:r>
              <a:rPr lang="en-US" dirty="0" smtClean="0"/>
              <a:t> Cellular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2100" y="1905000"/>
            <a:ext cx="84709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VITA has established contracts with a  number of suppliers to provide a variety of wireless choices 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Plans include voice mail, caller ID, call forwarding, call waiting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A variety of equipment types, including no cost and low cost phones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Plans include no roaming or long distance fees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For more information, </a:t>
            </a:r>
            <a:r>
              <a:rPr lang="en-US" b="1" dirty="0" smtClean="0">
                <a:hlinkClick r:id="rId3"/>
              </a:rPr>
              <a:t>click here</a:t>
            </a: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355600" y="990600"/>
            <a:ext cx="8369300" cy="762000"/>
          </a:xfrm>
        </p:spPr>
        <p:txBody>
          <a:bodyPr/>
          <a:lstStyle/>
          <a:p>
            <a:r>
              <a:rPr lang="en-US" dirty="0" smtClean="0"/>
              <a:t> IT Contingent Labor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4582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VITA has established a new contract for a single gateway to a pool of IT subcontractors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Covers both staff augmentation or SOW–based engagements; adds additional specialties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Zero Chaos has been selected as the managed service provider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Reduction in rate of 15% from previous contract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For more information, </a:t>
            </a:r>
            <a:r>
              <a:rPr lang="en-US" b="1" dirty="0" smtClean="0">
                <a:hlinkClick r:id="rId3"/>
              </a:rPr>
              <a:t>click here</a:t>
            </a:r>
            <a:r>
              <a:rPr lang="en-US" b="1" dirty="0" smtClean="0"/>
              <a:t> or contact Hubie Harris at hubert.harris@vita.virginia.gov</a:t>
            </a: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990600"/>
            <a:ext cx="8305800" cy="762000"/>
          </a:xfrm>
        </p:spPr>
        <p:txBody>
          <a:bodyPr/>
          <a:lstStyle/>
          <a:p>
            <a:r>
              <a:rPr lang="en-US" dirty="0" smtClean="0"/>
              <a:t>Oracle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7500" y="1905000"/>
            <a:ext cx="84455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VITA has awarded a contract with </a:t>
            </a:r>
            <a:r>
              <a:rPr lang="en-US" b="1" dirty="0" err="1" smtClean="0">
                <a:solidFill>
                  <a:srgbClr val="FF0000"/>
                </a:solidFill>
                <a:hlinkClick r:id="rId3"/>
              </a:rPr>
              <a:t>Mythics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(A DMBE Small Business) for Oracle applications and database products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The contract is ideal for purchasing maintenance or licenses. Additional savings may be available for large purchases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Mythics offers tools to help manage and track licenses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Contact </a:t>
            </a:r>
            <a:r>
              <a:rPr lang="en-US" b="1" dirty="0" err="1" smtClean="0"/>
              <a:t>Mythics</a:t>
            </a:r>
            <a:r>
              <a:rPr lang="en-US" b="1" dirty="0" smtClean="0"/>
              <a:t> or Jimmy Mackenzie at VITA for additional information (</a:t>
            </a:r>
            <a:r>
              <a:rPr lang="en-US" b="1" dirty="0" err="1" smtClean="0"/>
              <a:t>james.mackenzie</a:t>
            </a:r>
            <a:r>
              <a:rPr lang="en-US" b="1" dirty="0" smtClean="0"/>
              <a:t> @ vita.virginia.gov) 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www.vita.virginia.gov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>
          <a:xfrm>
            <a:off x="406400" y="990600"/>
            <a:ext cx="8318500" cy="762000"/>
          </a:xfrm>
        </p:spPr>
        <p:txBody>
          <a:bodyPr/>
          <a:lstStyle/>
          <a:p>
            <a:r>
              <a:rPr lang="en-US" dirty="0" smtClean="0"/>
              <a:t>Wide-Format Printers</a:t>
            </a:r>
            <a:endParaRPr lang="en-US" dirty="0"/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458200" cy="4406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Awarding soon, by categories, multiple awards, brands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These will also replace the old ink jet and small laser contracts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Leasing will be offered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Statewide coverage by all awardees for sales and for service</a:t>
            </a:r>
          </a:p>
          <a:p>
            <a:pPr>
              <a:lnSpc>
                <a:spcPct val="90000"/>
              </a:lnSpc>
            </a:pPr>
            <a:r>
              <a:rPr lang="en-US" b="1" dirty="0" smtClean="0"/>
              <a:t>Contact Greg Scearce: gregory.scearce@vita.virginia.gov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 smtClean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TAInterior">
  <a:themeElements>
    <a:clrScheme name="VITAInterio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ITAInterio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ITAInteri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AInteri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AInteri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AInteri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AInteri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TAInteri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AInteri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AInteri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AInteri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AInteri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AInteri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TAInteri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25323</TotalTime>
  <Words>669</Words>
  <Application>Microsoft Office PowerPoint</Application>
  <PresentationFormat>On-screen Show (4:3)</PresentationFormat>
  <Paragraphs>129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VITAInterior</vt:lpstr>
      <vt:lpstr>VITA Supply Chain Management: How can we help you?</vt:lpstr>
      <vt:lpstr>Agenda</vt:lpstr>
      <vt:lpstr>Who we are and what we do</vt:lpstr>
      <vt:lpstr>Broadband</vt:lpstr>
      <vt:lpstr>Broadband</vt:lpstr>
      <vt:lpstr> Cellular</vt:lpstr>
      <vt:lpstr> IT Contingent Labor</vt:lpstr>
      <vt:lpstr>Oracle</vt:lpstr>
      <vt:lpstr>Wide-Format Printers</vt:lpstr>
      <vt:lpstr>Servers</vt:lpstr>
      <vt:lpstr>Cabling</vt:lpstr>
      <vt:lpstr>Audio Visual</vt:lpstr>
      <vt:lpstr>How to use our website</vt:lpstr>
      <vt:lpstr>Summary</vt:lpstr>
    </vt:vector>
  </TitlesOfParts>
  <Company>&lt;DIT&gt;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Jenny Hunter</dc:creator>
  <cp:lastModifiedBy>Greg Scearce</cp:lastModifiedBy>
  <cp:revision>333</cp:revision>
  <dcterms:created xsi:type="dcterms:W3CDTF">2003-06-17T02:03:08Z</dcterms:created>
  <dcterms:modified xsi:type="dcterms:W3CDTF">2010-09-17T12:46:24Z</dcterms:modified>
</cp:coreProperties>
</file>